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0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8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27E62-BF05-4AAF-9F6D-FCC023D1C500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04273-EA8A-4E52-9FCB-DF9FD3079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760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3C3E-C5B2-4C91-BC26-6E4F44D4BB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16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3C3E-C5B2-4C91-BC26-6E4F44D4BB3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79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3C3E-C5B2-4C91-BC26-6E4F44D4BB3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2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41064" y="2301241"/>
            <a:ext cx="8020056" cy="1028699"/>
          </a:xfrm>
        </p:spPr>
        <p:txBody>
          <a:bodyPr anchor="t">
            <a:noAutofit/>
          </a:bodyPr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 </a:t>
            </a:r>
            <a:r>
              <a:rPr lang="en-US" dirty="0" smtClean="0"/>
              <a:t>SED UT</a:t>
            </a:r>
            <a:br>
              <a:rPr lang="en-US" dirty="0" smtClean="0"/>
            </a:br>
            <a:r>
              <a:rPr lang="en-US" dirty="0" smtClean="0"/>
              <a:t>UNDE OMNIS ISTE NATUS ERROR SIT</a:t>
            </a:r>
            <a:br>
              <a:rPr lang="en-US" dirty="0" smtClean="0"/>
            </a:br>
            <a:r>
              <a:rPr lang="en-US" dirty="0" smtClean="0"/>
              <a:t>VOLUPTATEM ACCUSANTIUM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7738535" y="5838826"/>
            <a:ext cx="3193627" cy="403225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87819" y="720842"/>
            <a:ext cx="889927" cy="934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237" y="387927"/>
            <a:ext cx="960000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24E48-D77E-4FDC-A5AE-5E714876D7EB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4BF002-4650-4868-B97F-8F61B57F5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579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88641"/>
            <a:ext cx="1120140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67784" y="908721"/>
            <a:ext cx="11250083" cy="544604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629401"/>
            <a:ext cx="28448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629401"/>
            <a:ext cx="38608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629401"/>
            <a:ext cx="28448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6176AB7-4D2B-491D-87F9-B53023117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51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429B7-8B91-499D-81B1-4789BCB52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023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429B7-8B91-499D-81B1-4789BCB52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978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429B7-8B91-499D-81B1-4789BCB52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34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41064" y="2377441"/>
            <a:ext cx="8020056" cy="548640"/>
          </a:xfrm>
        </p:spPr>
        <p:txBody>
          <a:bodyPr anchor="t">
            <a:noAutofit/>
          </a:bodyPr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41064" y="3380421"/>
            <a:ext cx="8020056" cy="1158240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 smtClean="0"/>
              <a:t>LOREM IPSUM HAS BEEN THE INDUSTRY'S STANDARD DUMMY TEXT EVER SINCE THE 1500S, WHEN AN UNKNOWN PRINTER TOOK A GALLEY OF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941064" y="5838826"/>
            <a:ext cx="3193627" cy="403225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9235" y="714103"/>
            <a:ext cx="966651" cy="957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237" y="387927"/>
            <a:ext cx="960000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9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4" y="422911"/>
            <a:ext cx="1095247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54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4" y="422911"/>
            <a:ext cx="1095247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40080" y="1024891"/>
            <a:ext cx="1095248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3458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358539" y="422911"/>
            <a:ext cx="9814560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84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61853" y="422911"/>
            <a:ext cx="10511247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40080" y="1024891"/>
            <a:ext cx="1095248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1804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04245" y="422911"/>
            <a:ext cx="1068831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04240" y="1024891"/>
            <a:ext cx="1068832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469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04245" y="422911"/>
            <a:ext cx="1068831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74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24E48-D77E-4FDC-A5AE-5E714876D7EB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4BF002-4650-4868-B97F-8F61B57F5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72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758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24800"/>
            <a:ext cx="10515600" cy="485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800080" y="6356352"/>
            <a:ext cx="553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85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733" b="1" kern="1200">
          <a:solidFill>
            <a:srgbClr val="DA181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7617" y="2636273"/>
            <a:ext cx="10741448" cy="891448"/>
          </a:xfrm>
        </p:spPr>
        <p:txBody>
          <a:bodyPr/>
          <a:lstStyle/>
          <a:p>
            <a:r>
              <a:rPr lang="ru-RU" b="0" dirty="0"/>
              <a:t>Линейка «1С-Рейтинг: Финансы </a:t>
            </a:r>
            <a:r>
              <a:rPr lang="ru-RU" b="0" dirty="0" smtClean="0"/>
              <a:t>и Бюджетирование</a:t>
            </a:r>
            <a:r>
              <a:rPr lang="ru-RU" b="0" dirty="0"/>
              <a:t>»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Казначейство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1057617" y="3791847"/>
            <a:ext cx="8218585" cy="1033541"/>
          </a:xfrm>
          <a:noFill/>
          <a:ln/>
        </p:spPr>
        <p:txBody>
          <a:bodyPr>
            <a:noAutofit/>
          </a:bodyPr>
          <a:lstStyle/>
          <a:p>
            <a:r>
              <a:rPr lang="ru-RU" sz="2400" dirty="0" smtClean="0"/>
              <a:t>управление потоками денежных средств и предотвращение кассовых разрывов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442808" y="5794316"/>
            <a:ext cx="55586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Программные продукты:</a:t>
            </a:r>
          </a:p>
          <a:p>
            <a:r>
              <a:rPr lang="ru-RU" sz="1400" dirty="0"/>
              <a:t>1С-Рейтинг: Комплексное управление финансами и </a:t>
            </a:r>
            <a:r>
              <a:rPr lang="ru-RU" sz="1400" dirty="0" smtClean="0"/>
              <a:t>бюджетирование</a:t>
            </a:r>
            <a:endParaRPr lang="ru-RU" sz="1400" dirty="0"/>
          </a:p>
          <a:p>
            <a:r>
              <a:rPr lang="ru-RU" sz="1400" dirty="0"/>
              <a:t>1С-Рейтинг: Управление финансами строительной организации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6987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41064" y="2080256"/>
            <a:ext cx="8020056" cy="938366"/>
          </a:xfrm>
        </p:spPr>
        <p:txBody>
          <a:bodyPr/>
          <a:lstStyle/>
          <a:p>
            <a:r>
              <a:rPr lang="ru-RU" dirty="0" smtClean="0"/>
              <a:t>Контроль за движением денежных средств 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41064" y="3160084"/>
            <a:ext cx="8020056" cy="409381"/>
          </a:xfrm>
        </p:spPr>
        <p:txBody>
          <a:bodyPr/>
          <a:lstStyle/>
          <a:p>
            <a:r>
              <a:rPr lang="ru-RU" dirty="0"/>
              <a:t>Казначейство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09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Контрольные и учетные функции</a:t>
            </a:r>
            <a:endParaRPr lang="en-US" sz="3600" dirty="0"/>
          </a:p>
        </p:txBody>
      </p:sp>
      <p:sp>
        <p:nvSpPr>
          <p:cNvPr id="17411" name="Freeform 3"/>
          <p:cNvSpPr>
            <a:spLocks/>
          </p:cNvSpPr>
          <p:nvPr/>
        </p:nvSpPr>
        <p:spPr bwMode="gray">
          <a:xfrm flipH="1">
            <a:off x="1908186" y="1800701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12" name="Freeform 4"/>
          <p:cNvSpPr>
            <a:spLocks/>
          </p:cNvSpPr>
          <p:nvPr/>
        </p:nvSpPr>
        <p:spPr bwMode="gray">
          <a:xfrm>
            <a:off x="4194186" y="1800701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80000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13" name="Freeform 5"/>
          <p:cNvSpPr>
            <a:spLocks/>
          </p:cNvSpPr>
          <p:nvPr/>
        </p:nvSpPr>
        <p:spPr bwMode="gray">
          <a:xfrm>
            <a:off x="1908186" y="3781901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6078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14" name="Freeform 6"/>
          <p:cNvSpPr>
            <a:spLocks/>
          </p:cNvSpPr>
          <p:nvPr/>
        </p:nvSpPr>
        <p:spPr bwMode="gray">
          <a:xfrm flipH="1">
            <a:off x="4194186" y="3781901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gray">
          <a:xfrm>
            <a:off x="3035312" y="2618264"/>
            <a:ext cx="2081213" cy="2082800"/>
          </a:xfrm>
          <a:prstGeom prst="ellipse">
            <a:avLst/>
          </a:prstGeom>
          <a:solidFill>
            <a:srgbClr val="FE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white">
          <a:xfrm>
            <a:off x="2009760" y="1938790"/>
            <a:ext cx="185738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Бюджетный контроль заявок</a:t>
            </a:r>
          </a:p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Расчет плана платежей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white">
          <a:xfrm>
            <a:off x="4194202" y="2010227"/>
            <a:ext cx="2000264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Контроль наличия средств при фактических операциях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white">
          <a:xfrm>
            <a:off x="1948274" y="4153368"/>
            <a:ext cx="2000264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Сопоставление фактических операций с плановыми, план-факт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white">
          <a:xfrm>
            <a:off x="4194202" y="4362034"/>
            <a:ext cx="200026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Контроль наличия плановых разрешений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gray">
          <a:xfrm>
            <a:off x="3510960" y="3004027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1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gray">
          <a:xfrm>
            <a:off x="4352936" y="3004027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2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gray">
          <a:xfrm>
            <a:off x="3510960" y="3913665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4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gray">
          <a:xfrm>
            <a:off x="4352936" y="3913665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3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7424" name="Text Box 4"/>
          <p:cNvSpPr txBox="1">
            <a:spLocks noChangeArrowheads="1"/>
          </p:cNvSpPr>
          <p:nvPr/>
        </p:nvSpPr>
        <p:spPr bwMode="black">
          <a:xfrm>
            <a:off x="6480186" y="2228504"/>
            <a:ext cx="3929090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/>
              <a:t>Различные контрольные функции, выполняемые как с участием пользователя, так и без, позволяют обеспечить целевое расходование средств и следование одобренным планам при множестве ответственных лиц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3105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539" y="1372839"/>
            <a:ext cx="5861529" cy="46190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Платежный календарь</a:t>
            </a:r>
            <a:br>
              <a:rPr lang="ru-RU" dirty="0"/>
            </a:br>
            <a:endParaRPr lang="ru-RU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7056981" y="2346490"/>
            <a:ext cx="3528392" cy="2232248"/>
          </a:xfrm>
          <a:prstGeom prst="wedgeRoundRectCallout">
            <a:avLst>
              <a:gd name="adj1" fmla="val -87820"/>
              <a:gd name="adj2" fmla="val 42696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 Для механизмов планирования платежей </a:t>
            </a:r>
            <a:r>
              <a:rPr lang="ru-RU" sz="1600" dirty="0"/>
              <a:t>в </a:t>
            </a:r>
            <a:r>
              <a:rPr lang="ru-RU" sz="1600" dirty="0"/>
              <a:t>организациях, где не </a:t>
            </a:r>
            <a:r>
              <a:rPr lang="ru-RU" sz="1600" dirty="0"/>
              <a:t>каждый рабочий день </a:t>
            </a:r>
            <a:r>
              <a:rPr lang="ru-RU" sz="1600" dirty="0"/>
              <a:t>является платежным </a:t>
            </a:r>
            <a:r>
              <a:rPr lang="ru-RU" sz="1600" dirty="0"/>
              <a:t>днем, </a:t>
            </a:r>
            <a:r>
              <a:rPr lang="ru-RU" sz="1600" dirty="0"/>
              <a:t>имеется возможность настроить график платежных дней. Операции по планированию платежей будут использовать данный график</a:t>
            </a:r>
            <a:r>
              <a:rPr lang="ru-RU" sz="1600" b="1" dirty="0"/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6179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208" y="1002031"/>
            <a:ext cx="8577323" cy="565337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Платежный календарь</a:t>
            </a:r>
            <a:br>
              <a:rPr lang="ru-RU" dirty="0"/>
            </a:br>
            <a:endParaRPr lang="ru-RU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7447681" y="888747"/>
            <a:ext cx="3798490" cy="2376264"/>
          </a:xfrm>
          <a:prstGeom prst="wedgeRoundRectCallout">
            <a:avLst>
              <a:gd name="adj1" fmla="val -61385"/>
              <a:gd name="adj2" fmla="val -12063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подсистеме «Казначейство» </a:t>
            </a:r>
            <a:r>
              <a:rPr lang="ru-RU" sz="1600" dirty="0"/>
              <a:t>имеется </a:t>
            </a:r>
            <a:r>
              <a:rPr lang="ru-RU" sz="1600" dirty="0"/>
              <a:t>возможность спрогнозировать, когда компания будет в состоянии рассчитаться по своим текущим обязательствам. Для выполнения этого прогноза можно сформировать </a:t>
            </a:r>
            <a:r>
              <a:rPr lang="ru-RU" sz="1600" b="1" dirty="0"/>
              <a:t>платежный календарь</a:t>
            </a:r>
            <a:r>
              <a:rPr lang="ru-RU" sz="1600" dirty="0"/>
              <a:t>, с детализацией по </a:t>
            </a:r>
            <a:r>
              <a:rPr lang="ru-RU" sz="1600" dirty="0"/>
              <a:t>дням.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4213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4221" y="3150823"/>
            <a:ext cx="10515600" cy="45169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Анализ движения денежных средств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74221" y="3796250"/>
            <a:ext cx="2296940" cy="50033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Казначейство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3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gray">
          <a:xfrm>
            <a:off x="2881291" y="4572008"/>
            <a:ext cx="2824185" cy="64294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tx1">
                  <a:alpha val="60001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Freeform 3"/>
          <p:cNvSpPr>
            <a:spLocks/>
          </p:cNvSpPr>
          <p:nvPr/>
        </p:nvSpPr>
        <p:spPr bwMode="gray">
          <a:xfrm>
            <a:off x="5953125" y="3652850"/>
            <a:ext cx="366713" cy="1562100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tx1">
                  <a:alpha val="60001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2" name="Freeform 4"/>
          <p:cNvSpPr>
            <a:spLocks/>
          </p:cNvSpPr>
          <p:nvPr/>
        </p:nvSpPr>
        <p:spPr bwMode="gray">
          <a:xfrm flipH="1">
            <a:off x="6553216" y="4500570"/>
            <a:ext cx="3114684" cy="71438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tx1">
                  <a:alpha val="60001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38282" y="2428868"/>
            <a:ext cx="2643206" cy="2143140"/>
            <a:chOff x="4320" y="1152"/>
            <a:chExt cx="414" cy="402"/>
          </a:xfrm>
        </p:grpSpPr>
        <p:sp>
          <p:nvSpPr>
            <p:cNvPr id="32774" name="AutoShape 6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776" name="Rectangle 8"/>
          <p:cNvSpPr>
            <a:spLocks noChangeArrowheads="1"/>
          </p:cNvSpPr>
          <p:nvPr/>
        </p:nvSpPr>
        <p:spPr bwMode="gray">
          <a:xfrm>
            <a:off x="1738282" y="2490140"/>
            <a:ext cx="2643206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/>
            <a:r>
              <a:rPr lang="ru-RU" sz="2400" b="1" dirty="0">
                <a:solidFill>
                  <a:srgbClr val="FFFFFF"/>
                </a:solidFill>
              </a:rPr>
              <a:t>Отчетность по планируемым платежам и поступлениям. План-факт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810116" y="2428868"/>
            <a:ext cx="2643206" cy="2143140"/>
            <a:chOff x="4320" y="1152"/>
            <a:chExt cx="414" cy="402"/>
          </a:xfrm>
        </p:grpSpPr>
        <p:sp>
          <p:nvSpPr>
            <p:cNvPr id="32778" name="AutoShape 10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881950" y="2438393"/>
            <a:ext cx="2643206" cy="2143140"/>
            <a:chOff x="4320" y="1152"/>
            <a:chExt cx="414" cy="402"/>
          </a:xfrm>
        </p:grpSpPr>
        <p:sp>
          <p:nvSpPr>
            <p:cNvPr id="32781" name="AutoShape 13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82" name="Freeform 14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783" name="Rectangle 15"/>
          <p:cNvSpPr>
            <a:spLocks noChangeArrowheads="1"/>
          </p:cNvSpPr>
          <p:nvPr/>
        </p:nvSpPr>
        <p:spPr bwMode="gray">
          <a:xfrm>
            <a:off x="4881554" y="2500306"/>
            <a:ext cx="2428892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/>
            <a:r>
              <a:rPr lang="ru-RU" sz="2400" b="1" dirty="0">
                <a:solidFill>
                  <a:srgbClr val="FFFFFF"/>
                </a:solidFill>
              </a:rPr>
              <a:t>Анализ доступности денежных средств, их структуры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gray">
          <a:xfrm>
            <a:off x="7881950" y="2357430"/>
            <a:ext cx="264320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/>
            <a:r>
              <a:rPr lang="ru-RU" sz="2400" b="1" dirty="0">
                <a:solidFill>
                  <a:srgbClr val="FFFFFF"/>
                </a:solidFill>
              </a:rPr>
              <a:t>Отчетность по состоянию и движению ДС с большой степенью детализации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black">
          <a:xfrm>
            <a:off x="1881158" y="1428737"/>
            <a:ext cx="8429684" cy="10064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b="1" dirty="0"/>
              <a:t>Отчеты казначейства позволяют анализировать не только прошлое и текущее состояние денежных средств, но и планируемое, принимать решения по использованию ДС</a:t>
            </a:r>
          </a:p>
        </p:txBody>
      </p:sp>
      <p:sp>
        <p:nvSpPr>
          <p:cNvPr id="32786" name="AutoShape 18"/>
          <p:cNvSpPr>
            <a:spLocks noChangeArrowheads="1"/>
          </p:cNvSpPr>
          <p:nvPr/>
        </p:nvSpPr>
        <p:spPr bwMode="ltGray">
          <a:xfrm>
            <a:off x="3208358" y="5195888"/>
            <a:ext cx="5888038" cy="9763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algn="ctr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3303608" y="5291752"/>
            <a:ext cx="572135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b="1" dirty="0">
                <a:solidFill>
                  <a:srgbClr val="1C1C1C"/>
                </a:solidFill>
              </a:rPr>
              <a:t>Отчетность обеспечивает разносторонний анализ плановых и фактических движений ДС, составлять платежный календарь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32788" name="Rectangle 20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Аналитические возможности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1007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539" y="1293368"/>
            <a:ext cx="9465036" cy="461167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358539" y="422911"/>
            <a:ext cx="7587157" cy="544801"/>
          </a:xfrm>
        </p:spPr>
        <p:txBody>
          <a:bodyPr>
            <a:normAutofit fontScale="90000"/>
          </a:bodyPr>
          <a:lstStyle/>
          <a:p>
            <a:r>
              <a:rPr lang="ru-RU" dirty="0"/>
              <a:t>Формирование плана платежей</a:t>
            </a:r>
            <a:br>
              <a:rPr lang="ru-RU" dirty="0"/>
            </a:br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8724390" y="1962179"/>
            <a:ext cx="3302751" cy="3274050"/>
          </a:xfrm>
          <a:prstGeom prst="wedgeRoundRectCallout">
            <a:avLst>
              <a:gd name="adj1" fmla="val -63532"/>
              <a:gd name="adj2" fmla="val 20589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Для анализа предстоящих платежей в общей массе предназначен специальный мастер, который позволяет определить, какие из заявленных платежей компания в состоянии </a:t>
            </a:r>
            <a:r>
              <a:rPr lang="ru-RU" sz="1400" dirty="0"/>
              <a:t>выполнить на </a:t>
            </a:r>
            <a:r>
              <a:rPr lang="ru-RU" sz="1400" b="1" dirty="0"/>
              <a:t>определенную дату</a:t>
            </a:r>
            <a:r>
              <a:rPr lang="ru-RU" sz="1400" dirty="0"/>
              <a:t>, проанализировать динамику изменения движения денежных </a:t>
            </a:r>
            <a:r>
              <a:rPr lang="ru-RU" sz="1400" dirty="0"/>
              <a:t>средств по </a:t>
            </a:r>
            <a:r>
              <a:rPr lang="ru-RU" sz="1400" dirty="0"/>
              <a:t>кассам или банковским счетам в случае удовлетворения всех имеющихся заявок</a:t>
            </a:r>
            <a:r>
              <a:rPr lang="ru-RU" sz="1400" dirty="0"/>
              <a:t>. Этот механизм позволяет предотвращать кассовые разрывы.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6906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Анализ доступности денежных средств</a:t>
            </a:r>
            <a:br>
              <a:rPr lang="ru-RU" dirty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08" y="1574801"/>
            <a:ext cx="8695173" cy="336833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919536" y="5082615"/>
            <a:ext cx="6984776" cy="1549022"/>
          </a:xfrm>
          <a:prstGeom prst="wedgeRoundRectCallout">
            <a:avLst>
              <a:gd name="adj1" fmla="val -19259"/>
              <a:gd name="adj2" fmla="val -65148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Для оперативного анализа и контроля остатков движения денежных средств в системе имеется специальный отчет </a:t>
            </a:r>
            <a:r>
              <a:rPr lang="ru-RU" sz="1400" b="1" dirty="0"/>
              <a:t>«Анализ доступности денежных средств». </a:t>
            </a:r>
            <a:r>
              <a:rPr lang="ru-RU" sz="1400" dirty="0"/>
              <a:t>Данный отчет предназначен для анализа информации по: остаткам денежных средств на расчетных счетах или в кассах, зарезервированным по заявкам денежным средствам, ожидаемым к поступлению платежам и анализу по выписанным </a:t>
            </a:r>
            <a:r>
              <a:rPr lang="ru-RU" sz="1400" dirty="0"/>
              <a:t>и неоплаченным платежным </a:t>
            </a:r>
            <a:r>
              <a:rPr lang="ru-RU" sz="1400" dirty="0"/>
              <a:t>документам.</a:t>
            </a:r>
          </a:p>
        </p:txBody>
      </p:sp>
    </p:spTree>
    <p:extLst>
      <p:ext uri="{BB962C8B-B14F-4D97-AF65-F5344CB8AC3E}">
        <p14:creationId xmlns:p14="http://schemas.microsoft.com/office/powerpoint/2010/main" val="39387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 </a:t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41064" y="3380421"/>
            <a:ext cx="8020056" cy="982259"/>
          </a:xfrm>
        </p:spPr>
        <p:txBody>
          <a:bodyPr/>
          <a:lstStyle/>
          <a:p>
            <a:r>
              <a:rPr lang="en-US" kern="0" dirty="0"/>
              <a:t>E-mail</a:t>
            </a:r>
            <a:r>
              <a:rPr lang="ru-RU" kern="0" dirty="0" smtClean="0"/>
              <a:t>: </a:t>
            </a:r>
            <a:r>
              <a:rPr lang="en-US" altLang="ru-RU" dirty="0"/>
              <a:t>fin@1c-rating.kz</a:t>
            </a:r>
          </a:p>
          <a:p>
            <a:r>
              <a:rPr lang="ru-RU" kern="0" dirty="0"/>
              <a:t>На сайте</a:t>
            </a:r>
            <a:r>
              <a:rPr lang="ru-RU" kern="0" dirty="0" smtClean="0"/>
              <a:t>: </a:t>
            </a:r>
            <a:r>
              <a:rPr lang="ru-RU" dirty="0" err="1" smtClean="0"/>
              <a:t>http</a:t>
            </a:r>
            <a:r>
              <a:rPr lang="en-US" dirty="0" smtClean="0"/>
              <a:t>s</a:t>
            </a:r>
            <a:r>
              <a:rPr lang="ru-RU" dirty="0" smtClean="0"/>
              <a:t>://</a:t>
            </a:r>
            <a:r>
              <a:rPr lang="ru-RU" dirty="0"/>
              <a:t>1c-rating.kz/sol/compfin</a:t>
            </a:r>
          </a:p>
          <a:p>
            <a:endParaRPr lang="ru-RU" kern="0" dirty="0"/>
          </a:p>
          <a:p>
            <a:endParaRPr lang="ru-RU" kern="0" dirty="0"/>
          </a:p>
          <a:p>
            <a:endParaRPr lang="ru-RU" dirty="0"/>
          </a:p>
        </p:txBody>
      </p:sp>
      <p:sp>
        <p:nvSpPr>
          <p:cNvPr id="15" name="Rectangle 9"/>
          <p:cNvSpPr txBox="1">
            <a:spLocks noChangeArrowheads="1"/>
          </p:cNvSpPr>
          <p:nvPr/>
        </p:nvSpPr>
        <p:spPr bwMode="auto">
          <a:xfrm>
            <a:off x="4943226" y="5690866"/>
            <a:ext cx="122413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000" b="1" kern="0" dirty="0"/>
          </a:p>
        </p:txBody>
      </p:sp>
      <p:sp>
        <p:nvSpPr>
          <p:cNvPr id="16" name="Rectangle 9"/>
          <p:cNvSpPr txBox="1">
            <a:spLocks noChangeArrowheads="1"/>
          </p:cNvSpPr>
          <p:nvPr/>
        </p:nvSpPr>
        <p:spPr bwMode="auto">
          <a:xfrm>
            <a:off x="4943226" y="6122914"/>
            <a:ext cx="172819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 b="1" kern="0" dirty="0"/>
          </a:p>
        </p:txBody>
      </p:sp>
      <p:sp>
        <p:nvSpPr>
          <p:cNvPr id="19" name="Заголовок 5"/>
          <p:cNvSpPr txBox="1">
            <a:spLocks/>
          </p:cNvSpPr>
          <p:nvPr/>
        </p:nvSpPr>
        <p:spPr>
          <a:xfrm>
            <a:off x="2855640" y="3212977"/>
            <a:ext cx="6984776" cy="6746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endParaRPr lang="ru-RU" sz="4800" kern="0" dirty="0">
              <a:solidFill>
                <a:srgbClr val="0585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ight_shadow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320800"/>
            <a:ext cx="8382000" cy="5187950"/>
          </a:xfrm>
          <a:prstGeom prst="rect">
            <a:avLst/>
          </a:prstGeom>
          <a:noFill/>
        </p:spPr>
      </p:pic>
      <p:sp>
        <p:nvSpPr>
          <p:cNvPr id="18435" name="Arc 3"/>
          <p:cNvSpPr>
            <a:spLocks/>
          </p:cNvSpPr>
          <p:nvPr/>
        </p:nvSpPr>
        <p:spPr bwMode="gray">
          <a:xfrm rot="692470">
            <a:off x="5324476" y="2578100"/>
            <a:ext cx="1382713" cy="1074738"/>
          </a:xfrm>
          <a:custGeom>
            <a:avLst/>
            <a:gdLst>
              <a:gd name="G0" fmla="+- 6155 0 0"/>
              <a:gd name="G1" fmla="+- 21600 0 0"/>
              <a:gd name="G2" fmla="+- 21600 0 0"/>
              <a:gd name="T0" fmla="*/ 0 w 12831"/>
              <a:gd name="T1" fmla="*/ 896 h 21600"/>
              <a:gd name="T2" fmla="*/ 12831 w 12831"/>
              <a:gd name="T3" fmla="*/ 1058 h 21600"/>
              <a:gd name="T4" fmla="*/ 6155 w 1283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31" h="21600" fill="none" extrusionOk="0">
                <a:moveTo>
                  <a:pt x="-1" y="895"/>
                </a:moveTo>
                <a:cubicBezTo>
                  <a:pt x="1997" y="301"/>
                  <a:pt x="4070" y="-1"/>
                  <a:pt x="6155" y="0"/>
                </a:cubicBezTo>
                <a:cubicBezTo>
                  <a:pt x="8422" y="0"/>
                  <a:pt x="10675" y="356"/>
                  <a:pt x="12831" y="1057"/>
                </a:cubicBezTo>
              </a:path>
              <a:path w="12831" h="21600" stroke="0" extrusionOk="0">
                <a:moveTo>
                  <a:pt x="-1" y="895"/>
                </a:moveTo>
                <a:cubicBezTo>
                  <a:pt x="1997" y="301"/>
                  <a:pt x="4070" y="-1"/>
                  <a:pt x="6155" y="0"/>
                </a:cubicBezTo>
                <a:cubicBezTo>
                  <a:pt x="8422" y="0"/>
                  <a:pt x="10675" y="356"/>
                  <a:pt x="12831" y="1057"/>
                </a:cubicBezTo>
                <a:lnTo>
                  <a:pt x="6155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191000" y="5829300"/>
            <a:ext cx="3581400" cy="914400"/>
            <a:chOff x="2309" y="1872"/>
            <a:chExt cx="1915" cy="749"/>
          </a:xfrm>
        </p:grpSpPr>
        <p:pic>
          <p:nvPicPr>
            <p:cNvPr id="18437" name="Picture 5" descr="shadow_1_m"/>
            <p:cNvPicPr>
              <a:picLocks noChangeAspect="1" noChangeArrowheads="1"/>
            </p:cNvPicPr>
            <p:nvPr/>
          </p:nvPicPr>
          <p:blipFill>
            <a:blip r:embed="rId3" cstate="print">
              <a:lum bright="18000"/>
            </a:blip>
            <a:srcRect/>
            <a:stretch>
              <a:fillRect/>
            </a:stretch>
          </p:blipFill>
          <p:spPr bwMode="gray">
            <a:xfrm>
              <a:off x="2309" y="2352"/>
              <a:ext cx="1915" cy="269"/>
            </a:xfrm>
            <a:prstGeom prst="rect">
              <a:avLst/>
            </a:prstGeom>
            <a:noFill/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310" y="1872"/>
              <a:ext cx="1901" cy="645"/>
              <a:chOff x="2310" y="1872"/>
              <a:chExt cx="1901" cy="645"/>
            </a:xfrm>
          </p:grpSpPr>
          <p:sp>
            <p:nvSpPr>
              <p:cNvPr id="18439" name="Oval 7"/>
              <p:cNvSpPr>
                <a:spLocks noChangeArrowheads="1"/>
              </p:cNvSpPr>
              <p:nvPr/>
            </p:nvSpPr>
            <p:spPr bwMode="gray">
              <a:xfrm>
                <a:off x="2316" y="1872"/>
                <a:ext cx="1895" cy="64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63529"/>
                      <a:invGamma/>
                    </a:srgbClr>
                  </a:gs>
                  <a:gs pos="50000">
                    <a:srgbClr val="C0C0C0"/>
                  </a:gs>
                  <a:gs pos="100000">
                    <a:srgbClr val="C0C0C0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40" name="Oval 8"/>
              <p:cNvSpPr>
                <a:spLocks noChangeArrowheads="1"/>
              </p:cNvSpPr>
              <p:nvPr/>
            </p:nvSpPr>
            <p:spPr bwMode="gray">
              <a:xfrm>
                <a:off x="2310" y="1872"/>
                <a:ext cx="1901" cy="555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tint val="3372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8441" name="Freeform 9"/>
          <p:cNvSpPr>
            <a:spLocks/>
          </p:cNvSpPr>
          <p:nvPr/>
        </p:nvSpPr>
        <p:spPr bwMode="gray">
          <a:xfrm>
            <a:off x="5029201" y="1485900"/>
            <a:ext cx="2200275" cy="4800600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848226" y="2247900"/>
            <a:ext cx="409575" cy="393700"/>
            <a:chOff x="1833" y="1596"/>
            <a:chExt cx="368" cy="355"/>
          </a:xfrm>
        </p:grpSpPr>
        <p:pic>
          <p:nvPicPr>
            <p:cNvPr id="18443" name="Picture 11" descr="circuler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1833" y="1596"/>
              <a:ext cx="368" cy="354"/>
            </a:xfrm>
            <a:prstGeom prst="rect">
              <a:avLst/>
            </a:prstGeom>
            <a:noFill/>
          </p:spPr>
        </p:pic>
        <p:sp>
          <p:nvSpPr>
            <p:cNvPr id="18444" name="Oval 12"/>
            <p:cNvSpPr>
              <a:spLocks noChangeArrowheads="1"/>
            </p:cNvSpPr>
            <p:nvPr/>
          </p:nvSpPr>
          <p:spPr bwMode="gray">
            <a:xfrm>
              <a:off x="1833" y="1596"/>
              <a:ext cx="366" cy="355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45" name="Picture 13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1869" y="1600"/>
              <a:ext cx="291" cy="125"/>
            </a:xfrm>
            <a:prstGeom prst="rect">
              <a:avLst/>
            </a:prstGeom>
            <a:noFill/>
          </p:spPr>
        </p:pic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6829426" y="2678114"/>
            <a:ext cx="333375" cy="320675"/>
            <a:chOff x="3206" y="1632"/>
            <a:chExt cx="298" cy="289"/>
          </a:xfrm>
        </p:grpSpPr>
        <p:pic>
          <p:nvPicPr>
            <p:cNvPr id="18447" name="Picture 15" descr="circuler_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3206" y="1632"/>
              <a:ext cx="298" cy="288"/>
            </a:xfrm>
            <a:prstGeom prst="rect">
              <a:avLst/>
            </a:prstGeom>
            <a:noFill/>
          </p:spPr>
        </p:pic>
        <p:sp>
          <p:nvSpPr>
            <p:cNvPr id="18448" name="Oval 16"/>
            <p:cNvSpPr>
              <a:spLocks noChangeArrowheads="1"/>
            </p:cNvSpPr>
            <p:nvPr/>
          </p:nvSpPr>
          <p:spPr bwMode="gray">
            <a:xfrm>
              <a:off x="3206" y="1632"/>
              <a:ext cx="296" cy="289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49" name="Picture 17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3236" y="1635"/>
              <a:ext cx="235" cy="102"/>
            </a:xfrm>
            <a:prstGeom prst="rect">
              <a:avLst/>
            </a:prstGeom>
            <a:noFill/>
          </p:spPr>
        </p:pic>
      </p:grpSp>
      <p:grpSp>
        <p:nvGrpSpPr>
          <p:cNvPr id="6" name="Group 18"/>
          <p:cNvGrpSpPr>
            <a:grpSpLocks/>
          </p:cNvGrpSpPr>
          <p:nvPr/>
        </p:nvGrpSpPr>
        <p:grpSpPr bwMode="auto">
          <a:xfrm rot="692470">
            <a:off x="7413843" y="3077487"/>
            <a:ext cx="1284860" cy="1163436"/>
            <a:chOff x="4055" y="2088"/>
            <a:chExt cx="436" cy="422"/>
          </a:xfrm>
        </p:grpSpPr>
        <p:pic>
          <p:nvPicPr>
            <p:cNvPr id="18451" name="Picture 19" descr="circuler_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4055" y="2088"/>
              <a:ext cx="436" cy="420"/>
            </a:xfrm>
            <a:prstGeom prst="rect">
              <a:avLst/>
            </a:prstGeom>
            <a:noFill/>
          </p:spPr>
        </p:pic>
        <p:sp>
          <p:nvSpPr>
            <p:cNvPr id="18452" name="Oval 20"/>
            <p:cNvSpPr>
              <a:spLocks noChangeArrowheads="1"/>
            </p:cNvSpPr>
            <p:nvPr/>
          </p:nvSpPr>
          <p:spPr bwMode="gray">
            <a:xfrm>
              <a:off x="4055" y="2088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78999"/>
                  </a:schemeClr>
                </a:gs>
                <a:gs pos="5000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78999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53" name="Picture 21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4098" y="2092"/>
              <a:ext cx="345" cy="149"/>
            </a:xfrm>
            <a:prstGeom prst="rect">
              <a:avLst/>
            </a:prstGeom>
            <a:noFill/>
          </p:spPr>
        </p:pic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3286125" y="2335213"/>
            <a:ext cx="984250" cy="952500"/>
            <a:chOff x="887" y="2040"/>
            <a:chExt cx="433" cy="422"/>
          </a:xfrm>
        </p:grpSpPr>
        <p:pic>
          <p:nvPicPr>
            <p:cNvPr id="18455" name="Picture 23" descr="circuler_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18456" name="Oval 24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0000"/>
                  </a:schemeClr>
                </a:gs>
                <a:gs pos="5000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>
                    <a:alpha val="8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57" name="Picture 25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3671888" y="3608389"/>
            <a:ext cx="660400" cy="631825"/>
            <a:chOff x="1224" y="2711"/>
            <a:chExt cx="530" cy="512"/>
          </a:xfrm>
        </p:grpSpPr>
        <p:pic>
          <p:nvPicPr>
            <p:cNvPr id="18459" name="Picture 27" descr="circuler_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gray">
            <a:xfrm>
              <a:off x="1224" y="2711"/>
              <a:ext cx="530" cy="511"/>
            </a:xfrm>
            <a:prstGeom prst="rect">
              <a:avLst/>
            </a:prstGeom>
            <a:noFill/>
          </p:spPr>
        </p:pic>
        <p:sp>
          <p:nvSpPr>
            <p:cNvPr id="18460" name="Oval 28"/>
            <p:cNvSpPr>
              <a:spLocks noChangeArrowheads="1"/>
            </p:cNvSpPr>
            <p:nvPr/>
          </p:nvSpPr>
          <p:spPr bwMode="gray">
            <a:xfrm>
              <a:off x="1224" y="2711"/>
              <a:ext cx="526" cy="512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61" name="Picture 29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1277" y="2716"/>
              <a:ext cx="419" cy="181"/>
            </a:xfrm>
            <a:prstGeom prst="rect">
              <a:avLst/>
            </a:prstGeom>
            <a:noFill/>
          </p:spPr>
        </p:pic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4951413" y="3952892"/>
            <a:ext cx="1430339" cy="1333497"/>
            <a:chOff x="2323" y="2847"/>
            <a:chExt cx="636" cy="616"/>
          </a:xfrm>
        </p:grpSpPr>
        <p:pic>
          <p:nvPicPr>
            <p:cNvPr id="18463" name="Picture 31" descr="circuler_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gray">
            <a:xfrm>
              <a:off x="2323" y="2847"/>
              <a:ext cx="636" cy="614"/>
            </a:xfrm>
            <a:prstGeom prst="rect">
              <a:avLst/>
            </a:prstGeom>
            <a:noFill/>
          </p:spPr>
        </p:pic>
        <p:sp>
          <p:nvSpPr>
            <p:cNvPr id="18464" name="Oval 32"/>
            <p:cNvSpPr>
              <a:spLocks noChangeArrowheads="1"/>
            </p:cNvSpPr>
            <p:nvPr/>
          </p:nvSpPr>
          <p:spPr bwMode="gray">
            <a:xfrm>
              <a:off x="2323" y="2847"/>
              <a:ext cx="632" cy="61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0000"/>
                  </a:schemeClr>
                </a:gs>
                <a:gs pos="50000">
                  <a:schemeClr val="accent1">
                    <a:gamma/>
                    <a:shade val="60000"/>
                    <a:invGamma/>
                  </a:schemeClr>
                </a:gs>
                <a:gs pos="100000">
                  <a:schemeClr val="accent1">
                    <a:alpha val="8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65" name="Picture 33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2386" y="2853"/>
              <a:ext cx="503" cy="218"/>
            </a:xfrm>
            <a:prstGeom prst="rect">
              <a:avLst/>
            </a:prstGeom>
            <a:noFill/>
          </p:spPr>
        </p:pic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6978650" y="4370388"/>
            <a:ext cx="660400" cy="635000"/>
            <a:chOff x="3528" y="2759"/>
            <a:chExt cx="530" cy="512"/>
          </a:xfrm>
        </p:grpSpPr>
        <p:pic>
          <p:nvPicPr>
            <p:cNvPr id="18467" name="Picture 35" descr="circuler_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gray">
            <a:xfrm>
              <a:off x="3528" y="2759"/>
              <a:ext cx="530" cy="511"/>
            </a:xfrm>
            <a:prstGeom prst="rect">
              <a:avLst/>
            </a:prstGeom>
            <a:noFill/>
          </p:spPr>
        </p:pic>
        <p:sp>
          <p:nvSpPr>
            <p:cNvPr id="18468" name="Oval 36"/>
            <p:cNvSpPr>
              <a:spLocks noChangeArrowheads="1"/>
            </p:cNvSpPr>
            <p:nvPr/>
          </p:nvSpPr>
          <p:spPr bwMode="gray">
            <a:xfrm>
              <a:off x="3528" y="2759"/>
              <a:ext cx="526" cy="512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69" name="Picture 37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3581" y="2764"/>
              <a:ext cx="419" cy="181"/>
            </a:xfrm>
            <a:prstGeom prst="rect">
              <a:avLst/>
            </a:prstGeom>
            <a:noFill/>
          </p:spPr>
        </p:pic>
      </p:grpSp>
      <p:sp>
        <p:nvSpPr>
          <p:cNvPr id="18470" name="Arc 38"/>
          <p:cNvSpPr>
            <a:spLocks/>
          </p:cNvSpPr>
          <p:nvPr/>
        </p:nvSpPr>
        <p:spPr bwMode="gray">
          <a:xfrm rot="692470">
            <a:off x="6014009" y="2880868"/>
            <a:ext cx="1637582" cy="388241"/>
          </a:xfrm>
          <a:custGeom>
            <a:avLst/>
            <a:gdLst>
              <a:gd name="G0" fmla="+- 0 0 0"/>
              <a:gd name="G1" fmla="+- 18769 0 0"/>
              <a:gd name="G2" fmla="+- 21600 0 0"/>
              <a:gd name="T0" fmla="*/ 10691 w 18088"/>
              <a:gd name="T1" fmla="*/ 0 h 18769"/>
              <a:gd name="T2" fmla="*/ 18088 w 18088"/>
              <a:gd name="T3" fmla="*/ 6964 h 18769"/>
              <a:gd name="T4" fmla="*/ 0 w 18088"/>
              <a:gd name="T5" fmla="*/ 18769 h 18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088" h="18769" fill="none" extrusionOk="0">
                <a:moveTo>
                  <a:pt x="10690" y="0"/>
                </a:moveTo>
                <a:cubicBezTo>
                  <a:pt x="13675" y="1700"/>
                  <a:pt x="16211" y="4087"/>
                  <a:pt x="18088" y="6963"/>
                </a:cubicBezTo>
              </a:path>
              <a:path w="18088" h="18769" stroke="0" extrusionOk="0">
                <a:moveTo>
                  <a:pt x="10690" y="0"/>
                </a:moveTo>
                <a:cubicBezTo>
                  <a:pt x="13675" y="1700"/>
                  <a:pt x="16211" y="4087"/>
                  <a:pt x="18088" y="6963"/>
                </a:cubicBezTo>
                <a:lnTo>
                  <a:pt x="0" y="18769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1" name="Arc 39"/>
          <p:cNvSpPr>
            <a:spLocks/>
          </p:cNvSpPr>
          <p:nvPr/>
        </p:nvSpPr>
        <p:spPr bwMode="gray">
          <a:xfrm rot="692470">
            <a:off x="5778742" y="4044834"/>
            <a:ext cx="2370329" cy="425788"/>
          </a:xfrm>
          <a:custGeom>
            <a:avLst/>
            <a:gdLst>
              <a:gd name="G0" fmla="+- 0 0 0"/>
              <a:gd name="G1" fmla="+- 1042 0 0"/>
              <a:gd name="G2" fmla="+- 21600 0 0"/>
              <a:gd name="T0" fmla="*/ 21575 w 21600"/>
              <a:gd name="T1" fmla="*/ 0 h 13223"/>
              <a:gd name="T2" fmla="*/ 17837 w 21600"/>
              <a:gd name="T3" fmla="*/ 13223 h 13223"/>
              <a:gd name="T4" fmla="*/ 0 w 21600"/>
              <a:gd name="T5" fmla="*/ 1042 h 13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3223" fill="none" extrusionOk="0">
                <a:moveTo>
                  <a:pt x="21574" y="0"/>
                </a:moveTo>
                <a:cubicBezTo>
                  <a:pt x="21591" y="347"/>
                  <a:pt x="21600" y="694"/>
                  <a:pt x="21600" y="1042"/>
                </a:cubicBezTo>
                <a:cubicBezTo>
                  <a:pt x="21600" y="5388"/>
                  <a:pt x="20288" y="9633"/>
                  <a:pt x="17837" y="13223"/>
                </a:cubicBezTo>
              </a:path>
              <a:path w="21600" h="13223" stroke="0" extrusionOk="0">
                <a:moveTo>
                  <a:pt x="21574" y="0"/>
                </a:moveTo>
                <a:cubicBezTo>
                  <a:pt x="21591" y="347"/>
                  <a:pt x="21600" y="694"/>
                  <a:pt x="21600" y="1042"/>
                </a:cubicBezTo>
                <a:cubicBezTo>
                  <a:pt x="21600" y="5388"/>
                  <a:pt x="20288" y="9633"/>
                  <a:pt x="17837" y="13223"/>
                </a:cubicBezTo>
                <a:lnTo>
                  <a:pt x="0" y="1042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2" name="Arc 40"/>
          <p:cNvSpPr>
            <a:spLocks/>
          </p:cNvSpPr>
          <p:nvPr/>
        </p:nvSpPr>
        <p:spPr bwMode="gray">
          <a:xfrm rot="692470">
            <a:off x="6075218" y="3771579"/>
            <a:ext cx="995506" cy="10477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2127 w 12127"/>
              <a:gd name="T1" fmla="*/ 17875 h 21079"/>
              <a:gd name="T2" fmla="*/ 4714 w 12127"/>
              <a:gd name="T3" fmla="*/ 21079 h 21079"/>
              <a:gd name="T4" fmla="*/ 0 w 12127"/>
              <a:gd name="T5" fmla="*/ 0 h 2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27" h="21079" fill="none" extrusionOk="0">
                <a:moveTo>
                  <a:pt x="12126" y="17874"/>
                </a:moveTo>
                <a:cubicBezTo>
                  <a:pt x="9879" y="19399"/>
                  <a:pt x="7364" y="20486"/>
                  <a:pt x="4714" y="21079"/>
                </a:cubicBezTo>
              </a:path>
              <a:path w="12127" h="21079" stroke="0" extrusionOk="0">
                <a:moveTo>
                  <a:pt x="12126" y="17874"/>
                </a:moveTo>
                <a:cubicBezTo>
                  <a:pt x="9879" y="19399"/>
                  <a:pt x="7364" y="20486"/>
                  <a:pt x="4714" y="21079"/>
                </a:cubicBez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3" name="Arc 41"/>
          <p:cNvSpPr>
            <a:spLocks/>
          </p:cNvSpPr>
          <p:nvPr/>
        </p:nvSpPr>
        <p:spPr bwMode="gray">
          <a:xfrm rot="692470">
            <a:off x="4300538" y="3443288"/>
            <a:ext cx="1503362" cy="1009650"/>
          </a:xfrm>
          <a:custGeom>
            <a:avLst/>
            <a:gdLst>
              <a:gd name="G0" fmla="+- 13927 0 0"/>
              <a:gd name="G1" fmla="+- 0 0 0"/>
              <a:gd name="G2" fmla="+- 21600 0 0"/>
              <a:gd name="T0" fmla="*/ 6735 w 13927"/>
              <a:gd name="T1" fmla="*/ 20367 h 20367"/>
              <a:gd name="T2" fmla="*/ 0 w 13927"/>
              <a:gd name="T3" fmla="*/ 16511 h 20367"/>
              <a:gd name="T4" fmla="*/ 13927 w 13927"/>
              <a:gd name="T5" fmla="*/ 0 h 20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27" h="20367" fill="none" extrusionOk="0">
                <a:moveTo>
                  <a:pt x="6734" y="20367"/>
                </a:moveTo>
                <a:cubicBezTo>
                  <a:pt x="4275" y="19499"/>
                  <a:pt x="1993" y="18192"/>
                  <a:pt x="0" y="16510"/>
                </a:cubicBezTo>
              </a:path>
              <a:path w="13927" h="20367" stroke="0" extrusionOk="0">
                <a:moveTo>
                  <a:pt x="6734" y="20367"/>
                </a:moveTo>
                <a:cubicBezTo>
                  <a:pt x="4275" y="19499"/>
                  <a:pt x="1993" y="18192"/>
                  <a:pt x="0" y="16510"/>
                </a:cubicBezTo>
                <a:lnTo>
                  <a:pt x="13927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4" name="Arc 42"/>
          <p:cNvSpPr>
            <a:spLocks/>
          </p:cNvSpPr>
          <p:nvPr/>
        </p:nvSpPr>
        <p:spPr bwMode="gray">
          <a:xfrm rot="692470">
            <a:off x="3502025" y="3241675"/>
            <a:ext cx="2332038" cy="604838"/>
          </a:xfrm>
          <a:custGeom>
            <a:avLst/>
            <a:gdLst>
              <a:gd name="G0" fmla="+- 21600 0 0"/>
              <a:gd name="G1" fmla="+- 2426 0 0"/>
              <a:gd name="G2" fmla="+- 21600 0 0"/>
              <a:gd name="T0" fmla="*/ 2337 w 21600"/>
              <a:gd name="T1" fmla="*/ 12198 h 12198"/>
              <a:gd name="T2" fmla="*/ 137 w 21600"/>
              <a:gd name="T3" fmla="*/ 0 h 12198"/>
              <a:gd name="T4" fmla="*/ 21600 w 21600"/>
              <a:gd name="T5" fmla="*/ 2426 h 12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198" fill="none" extrusionOk="0">
                <a:moveTo>
                  <a:pt x="2336" y="12198"/>
                </a:moveTo>
                <a:cubicBezTo>
                  <a:pt x="800" y="9169"/>
                  <a:pt x="0" y="5821"/>
                  <a:pt x="0" y="2426"/>
                </a:cubicBezTo>
                <a:cubicBezTo>
                  <a:pt x="-1" y="1615"/>
                  <a:pt x="45" y="805"/>
                  <a:pt x="136" y="-1"/>
                </a:cubicBezTo>
              </a:path>
              <a:path w="21600" h="12198" stroke="0" extrusionOk="0">
                <a:moveTo>
                  <a:pt x="2336" y="12198"/>
                </a:moveTo>
                <a:cubicBezTo>
                  <a:pt x="800" y="9169"/>
                  <a:pt x="0" y="5821"/>
                  <a:pt x="0" y="2426"/>
                </a:cubicBezTo>
                <a:cubicBezTo>
                  <a:pt x="-1" y="1615"/>
                  <a:pt x="45" y="805"/>
                  <a:pt x="136" y="-1"/>
                </a:cubicBezTo>
                <a:lnTo>
                  <a:pt x="21600" y="2426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5" name="Arc 43"/>
          <p:cNvSpPr>
            <a:spLocks/>
          </p:cNvSpPr>
          <p:nvPr/>
        </p:nvSpPr>
        <p:spPr bwMode="gray">
          <a:xfrm rot="692470">
            <a:off x="4156076" y="2522539"/>
            <a:ext cx="1808163" cy="903287"/>
          </a:xfrm>
          <a:custGeom>
            <a:avLst/>
            <a:gdLst>
              <a:gd name="G0" fmla="+- 16756 0 0"/>
              <a:gd name="G1" fmla="+- 18207 0 0"/>
              <a:gd name="G2" fmla="+- 21600 0 0"/>
              <a:gd name="T0" fmla="*/ 0 w 16756"/>
              <a:gd name="T1" fmla="*/ 4577 h 18207"/>
              <a:gd name="T2" fmla="*/ 5134 w 16756"/>
              <a:gd name="T3" fmla="*/ 0 h 18207"/>
              <a:gd name="T4" fmla="*/ 16756 w 16756"/>
              <a:gd name="T5" fmla="*/ 18207 h 18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56" h="18207" fill="none" extrusionOk="0">
                <a:moveTo>
                  <a:pt x="-1" y="4576"/>
                </a:moveTo>
                <a:cubicBezTo>
                  <a:pt x="1455" y="2786"/>
                  <a:pt x="3189" y="1241"/>
                  <a:pt x="5134" y="0"/>
                </a:cubicBezTo>
              </a:path>
              <a:path w="16756" h="18207" stroke="0" extrusionOk="0">
                <a:moveTo>
                  <a:pt x="-1" y="4576"/>
                </a:moveTo>
                <a:cubicBezTo>
                  <a:pt x="1455" y="2786"/>
                  <a:pt x="3189" y="1241"/>
                  <a:pt x="5134" y="0"/>
                </a:cubicBezTo>
                <a:lnTo>
                  <a:pt x="16756" y="18207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6" name="Rectangle 44"/>
          <p:cNvSpPr>
            <a:spLocks noChangeArrowheads="1"/>
          </p:cNvSpPr>
          <p:nvPr/>
        </p:nvSpPr>
        <p:spPr bwMode="gray">
          <a:xfrm>
            <a:off x="3309919" y="2625725"/>
            <a:ext cx="9124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>
                <a:solidFill>
                  <a:srgbClr val="FFFFFF"/>
                </a:solidFill>
              </a:rPr>
              <a:t>Анализ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8477" name="Rectangle 45"/>
          <p:cNvSpPr>
            <a:spLocks noChangeArrowheads="1"/>
          </p:cNvSpPr>
          <p:nvPr/>
        </p:nvSpPr>
        <p:spPr bwMode="gray">
          <a:xfrm>
            <a:off x="5115958" y="4282868"/>
            <a:ext cx="11825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>
                <a:solidFill>
                  <a:srgbClr val="FFFFFF"/>
                </a:solidFill>
              </a:rPr>
              <a:t>Контроль </a:t>
            </a:r>
          </a:p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>
                <a:solidFill>
                  <a:srgbClr val="FFFFFF"/>
                </a:solidFill>
              </a:rPr>
              <a:t>ДДС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8478" name="Rectangle 46"/>
          <p:cNvSpPr>
            <a:spLocks noChangeArrowheads="1"/>
          </p:cNvSpPr>
          <p:nvPr/>
        </p:nvSpPr>
        <p:spPr bwMode="gray">
          <a:xfrm>
            <a:off x="7381885" y="3286125"/>
            <a:ext cx="13412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err="1">
                <a:solidFill>
                  <a:srgbClr val="FFFFFF"/>
                </a:solidFill>
              </a:rPr>
              <a:t>Планиро-вание</a:t>
            </a:r>
            <a:r>
              <a:rPr lang="ru-RU" b="1" dirty="0">
                <a:solidFill>
                  <a:srgbClr val="FFFFFF"/>
                </a:solidFill>
              </a:rPr>
              <a:t> ДДС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8479" name="AutoShape 47"/>
          <p:cNvSpPr>
            <a:spLocks/>
          </p:cNvSpPr>
          <p:nvPr/>
        </p:nvSpPr>
        <p:spPr bwMode="black">
          <a:xfrm>
            <a:off x="8096264" y="1357298"/>
            <a:ext cx="2571736" cy="1428760"/>
          </a:xfrm>
          <a:prstGeom prst="accentCallout2">
            <a:avLst>
              <a:gd name="adj1" fmla="val 20991"/>
              <a:gd name="adj2" fmla="val -4014"/>
              <a:gd name="adj3" fmla="val 20991"/>
              <a:gd name="adj4" fmla="val -12375"/>
              <a:gd name="adj5" fmla="val 126816"/>
              <a:gd name="adj6" fmla="val -12353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600" b="1" dirty="0"/>
              <a:t>-Разрешение предстоящих платежей;</a:t>
            </a:r>
          </a:p>
          <a:p>
            <a:pPr>
              <a:lnSpc>
                <a:spcPct val="90000"/>
              </a:lnSpc>
            </a:pPr>
            <a:r>
              <a:rPr lang="ru-RU" sz="1600" b="1" dirty="0"/>
              <a:t>-Обеспечение своевременных платежей;</a:t>
            </a:r>
          </a:p>
          <a:p>
            <a:pPr>
              <a:lnSpc>
                <a:spcPct val="90000"/>
              </a:lnSpc>
            </a:pPr>
            <a:r>
              <a:rPr lang="ru-RU" sz="1600" b="1" dirty="0"/>
              <a:t>- Предотвращение кассовых разрывов</a:t>
            </a:r>
            <a:endParaRPr lang="en-US" sz="1600" b="1" dirty="0"/>
          </a:p>
        </p:txBody>
      </p:sp>
      <p:sp>
        <p:nvSpPr>
          <p:cNvPr id="18480" name="AutoShape 48"/>
          <p:cNvSpPr>
            <a:spLocks/>
          </p:cNvSpPr>
          <p:nvPr/>
        </p:nvSpPr>
        <p:spPr bwMode="black">
          <a:xfrm>
            <a:off x="8239140" y="4500570"/>
            <a:ext cx="2643206" cy="2000264"/>
          </a:xfrm>
          <a:prstGeom prst="accentCallout2">
            <a:avLst>
              <a:gd name="adj1" fmla="val 20991"/>
              <a:gd name="adj2" fmla="val -3213"/>
              <a:gd name="adj3" fmla="val 40398"/>
              <a:gd name="adj4" fmla="val -14030"/>
              <a:gd name="adj5" fmla="val 30327"/>
              <a:gd name="adj6" fmla="val -78213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buFontTx/>
              <a:buChar char="-"/>
            </a:pPr>
            <a:endParaRPr lang="ru-RU" sz="1600" b="1" dirty="0"/>
          </a:p>
          <a:p>
            <a:pPr>
              <a:lnSpc>
                <a:spcPct val="90000"/>
              </a:lnSpc>
            </a:pPr>
            <a:r>
              <a:rPr lang="ru-RU" sz="1600" b="1" dirty="0"/>
              <a:t>- Предотвращение нецелевого использования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600" b="1" dirty="0"/>
              <a:t>Повышение прозрачности ДДС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600" b="1" dirty="0"/>
              <a:t>Контроль разрешений на совершение платежей при множестве исполнителей</a:t>
            </a:r>
          </a:p>
        </p:txBody>
      </p:sp>
      <p:sp>
        <p:nvSpPr>
          <p:cNvPr id="18481" name="AutoShape 49"/>
          <p:cNvSpPr>
            <a:spLocks/>
          </p:cNvSpPr>
          <p:nvPr/>
        </p:nvSpPr>
        <p:spPr bwMode="black">
          <a:xfrm>
            <a:off x="1381092" y="1857364"/>
            <a:ext cx="1790700" cy="2419356"/>
          </a:xfrm>
          <a:prstGeom prst="accentCallout2">
            <a:avLst>
              <a:gd name="adj1" fmla="val 20991"/>
              <a:gd name="adj2" fmla="val 104255"/>
              <a:gd name="adj3" fmla="val 20991"/>
              <a:gd name="adj4" fmla="val 109218"/>
              <a:gd name="adj5" fmla="val 23139"/>
              <a:gd name="adj6" fmla="val 121193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90000"/>
              </a:lnSpc>
              <a:buFontTx/>
              <a:buChar char="-"/>
            </a:pPr>
            <a:r>
              <a:rPr lang="ru-RU" sz="1600" b="1" dirty="0"/>
              <a:t>Анализ данных ДДС для оценки их состояния и планирования предстоящих платежей для достижения поставленных целей</a:t>
            </a:r>
            <a:endParaRPr lang="en-US" sz="1600" b="1" dirty="0"/>
          </a:p>
        </p:txBody>
      </p:sp>
      <p:sp>
        <p:nvSpPr>
          <p:cNvPr id="18482" name="Rectangle 50"/>
          <p:cNvSpPr>
            <a:spLocks noGrp="1" noChangeArrowheads="1"/>
          </p:cNvSpPr>
          <p:nvPr>
            <p:ph type="ctrTitle"/>
          </p:nvPr>
        </p:nvSpPr>
        <p:spPr>
          <a:xfrm>
            <a:off x="1358539" y="422911"/>
            <a:ext cx="9814560" cy="855046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Задачи, решаемые для руководства компании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49582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Планирование движения денежных средств </a:t>
            </a:r>
            <a:endParaRPr lang="en-US" sz="3600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841071" y="3192810"/>
            <a:ext cx="2584484" cy="759997"/>
            <a:chOff x="3964" y="2071"/>
            <a:chExt cx="1484" cy="330"/>
          </a:xfrm>
        </p:grpSpPr>
        <p:sp>
          <p:nvSpPr>
            <p:cNvPr id="44041" name="AutoShape 9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42" name="AutoShape 10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947717" y="2125591"/>
            <a:ext cx="4264052" cy="749302"/>
            <a:chOff x="3964" y="2071"/>
            <a:chExt cx="1484" cy="330"/>
          </a:xfrm>
        </p:grpSpPr>
        <p:sp>
          <p:nvSpPr>
            <p:cNvPr id="44050" name="AutoShape 18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51" name="AutoShape 19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4055" name="Rectangle 23"/>
          <p:cNvSpPr>
            <a:spLocks noChangeArrowheads="1"/>
          </p:cNvSpPr>
          <p:nvPr/>
        </p:nvSpPr>
        <p:spPr bwMode="ltGray">
          <a:xfrm>
            <a:off x="1850394" y="3995667"/>
            <a:ext cx="1269986" cy="237968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56" name="Rectangle 24"/>
          <p:cNvSpPr>
            <a:spLocks noChangeArrowheads="1"/>
          </p:cNvSpPr>
          <p:nvPr/>
        </p:nvSpPr>
        <p:spPr bwMode="ltGray">
          <a:xfrm>
            <a:off x="3155569" y="3995667"/>
            <a:ext cx="1269986" cy="237968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cxnSp>
        <p:nvCxnSpPr>
          <p:cNvPr id="44057" name="AutoShape 25"/>
          <p:cNvCxnSpPr>
            <a:cxnSpLocks noChangeShapeType="1"/>
          </p:cNvCxnSpPr>
          <p:nvPr/>
        </p:nvCxnSpPr>
        <p:spPr bwMode="black">
          <a:xfrm rot="10800000" flipV="1">
            <a:off x="8211769" y="2517704"/>
            <a:ext cx="571504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4058" name="AutoShape 26"/>
          <p:cNvCxnSpPr>
            <a:cxnSpLocks noChangeShapeType="1"/>
            <a:stCxn id="44041" idx="0"/>
            <a:endCxn id="44050" idx="2"/>
          </p:cNvCxnSpPr>
          <p:nvPr/>
        </p:nvCxnSpPr>
        <p:spPr bwMode="black">
          <a:xfrm rot="5400000" flipH="1" flipV="1">
            <a:off x="4447570" y="1560636"/>
            <a:ext cx="317916" cy="294643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44059" name="AutoShape 27"/>
          <p:cNvCxnSpPr>
            <a:cxnSpLocks noChangeShapeType="1"/>
            <a:stCxn id="44044" idx="0"/>
            <a:endCxn id="44050" idx="2"/>
          </p:cNvCxnSpPr>
          <p:nvPr/>
        </p:nvCxnSpPr>
        <p:spPr bwMode="black">
          <a:xfrm rot="16200000" flipV="1">
            <a:off x="7382886" y="1571750"/>
            <a:ext cx="317916" cy="292420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grpSp>
        <p:nvGrpSpPr>
          <p:cNvPr id="5" name="Группа 54"/>
          <p:cNvGrpSpPr/>
          <p:nvPr/>
        </p:nvGrpSpPr>
        <p:grpSpPr>
          <a:xfrm>
            <a:off x="8783274" y="2043897"/>
            <a:ext cx="1711325" cy="830997"/>
            <a:chOff x="7215206" y="2383689"/>
            <a:chExt cx="1711325" cy="830997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7215206" y="2463797"/>
              <a:ext cx="1711325" cy="679451"/>
              <a:chOff x="3964" y="2071"/>
              <a:chExt cx="1484" cy="330"/>
            </a:xfrm>
          </p:grpSpPr>
          <p:sp>
            <p:nvSpPr>
              <p:cNvPr id="44036" name="AutoShape 4"/>
              <p:cNvSpPr>
                <a:spLocks noChangeArrowheads="1"/>
              </p:cNvSpPr>
              <p:nvPr/>
            </p:nvSpPr>
            <p:spPr bwMode="gray">
              <a:xfrm>
                <a:off x="3964" y="2071"/>
                <a:ext cx="1484" cy="330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37" name="AutoShape 5"/>
              <p:cNvSpPr>
                <a:spLocks noChangeArrowheads="1"/>
              </p:cNvSpPr>
              <p:nvPr/>
            </p:nvSpPr>
            <p:spPr bwMode="gray">
              <a:xfrm>
                <a:off x="3987" y="2091"/>
                <a:ext cx="1432" cy="134"/>
              </a:xfrm>
              <a:prstGeom prst="roundRect">
                <a:avLst>
                  <a:gd name="adj" fmla="val 283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DDDDDD">
                      <a:alpha val="70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4061" name="Text Box 29"/>
            <p:cNvSpPr txBox="1">
              <a:spLocks noChangeArrowheads="1"/>
            </p:cNvSpPr>
            <p:nvPr/>
          </p:nvSpPr>
          <p:spPr bwMode="black">
            <a:xfrm>
              <a:off x="7215206" y="2383689"/>
              <a:ext cx="1689100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dirty="0">
                  <a:solidFill>
                    <a:srgbClr val="000000"/>
                  </a:solidFill>
                </a:rPr>
                <a:t>Связь с бюджетами и договорами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Группа 51"/>
          <p:cNvGrpSpPr/>
          <p:nvPr/>
        </p:nvGrpSpPr>
        <p:grpSpPr>
          <a:xfrm>
            <a:off x="7640266" y="3089207"/>
            <a:ext cx="2714643" cy="923330"/>
            <a:chOff x="6072198" y="3429000"/>
            <a:chExt cx="2714643" cy="923330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6156352" y="3532602"/>
              <a:ext cx="2559052" cy="759997"/>
              <a:chOff x="3964" y="2071"/>
              <a:chExt cx="1484" cy="330"/>
            </a:xfrm>
          </p:grpSpPr>
          <p:sp>
            <p:nvSpPr>
              <p:cNvPr id="44044" name="AutoShape 12"/>
              <p:cNvSpPr>
                <a:spLocks noChangeArrowheads="1"/>
              </p:cNvSpPr>
              <p:nvPr/>
            </p:nvSpPr>
            <p:spPr bwMode="ltGray">
              <a:xfrm>
                <a:off x="3964" y="2071"/>
                <a:ext cx="1484" cy="33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45" name="AutoShape 13"/>
              <p:cNvSpPr>
                <a:spLocks noChangeArrowheads="1"/>
              </p:cNvSpPr>
              <p:nvPr/>
            </p:nvSpPr>
            <p:spPr bwMode="ltGray">
              <a:xfrm>
                <a:off x="3987" y="2091"/>
                <a:ext cx="1432" cy="134"/>
              </a:xfrm>
              <a:prstGeom prst="roundRect">
                <a:avLst>
                  <a:gd name="adj" fmla="val 283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chemeClr val="accent2">
                      <a:alpha val="7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44062" name="Text Box 30"/>
            <p:cNvSpPr txBox="1">
              <a:spLocks noChangeArrowheads="1"/>
            </p:cNvSpPr>
            <p:nvPr/>
          </p:nvSpPr>
          <p:spPr bwMode="black">
            <a:xfrm>
              <a:off x="6072198" y="3429000"/>
              <a:ext cx="2714643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>
                  <a:solidFill>
                    <a:srgbClr val="F8F8F8"/>
                  </a:solidFill>
                </a:rPr>
                <a:t>Создание централизованного казначейства</a:t>
              </a:r>
              <a:endParaRPr lang="en-US" b="1" dirty="0">
                <a:solidFill>
                  <a:srgbClr val="F8F8F8"/>
                </a:solidFill>
              </a:endParaRPr>
            </a:p>
          </p:txBody>
        </p:sp>
      </p:grpSp>
      <p:sp>
        <p:nvSpPr>
          <p:cNvPr id="44063" name="Text Box 31"/>
          <p:cNvSpPr txBox="1">
            <a:spLocks noChangeArrowheads="1"/>
          </p:cNvSpPr>
          <p:nvPr/>
        </p:nvSpPr>
        <p:spPr bwMode="black">
          <a:xfrm>
            <a:off x="1853788" y="3160646"/>
            <a:ext cx="257176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C1C1C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F8F8F8"/>
                </a:solidFill>
              </a:rPr>
              <a:t>Планирование поступлений и платежей</a:t>
            </a:r>
            <a:endParaRPr lang="en-US" sz="1600" b="1" dirty="0">
              <a:solidFill>
                <a:srgbClr val="F8F8F8"/>
              </a:solidFill>
            </a:endParaRPr>
          </a:p>
        </p:txBody>
      </p:sp>
      <p:sp>
        <p:nvSpPr>
          <p:cNvPr id="44064" name="Text Box 32"/>
          <p:cNvSpPr txBox="1">
            <a:spLocks noChangeArrowheads="1"/>
          </p:cNvSpPr>
          <p:nvPr/>
        </p:nvSpPr>
        <p:spPr bwMode="black">
          <a:xfrm>
            <a:off x="1853787" y="3946464"/>
            <a:ext cx="1285884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FFFFFF"/>
                </a:solidFill>
              </a:rPr>
              <a:t>Заявки на </a:t>
            </a:r>
            <a:r>
              <a:rPr lang="ru-RU" sz="1400" b="1" dirty="0" err="1">
                <a:solidFill>
                  <a:srgbClr val="FFFFFF"/>
                </a:solidFill>
              </a:rPr>
              <a:t>расходова-ние</a:t>
            </a:r>
            <a:r>
              <a:rPr lang="ru-RU" sz="1400" b="1" dirty="0">
                <a:solidFill>
                  <a:srgbClr val="FFFFFF"/>
                </a:solidFill>
              </a:rPr>
              <a:t> с </a:t>
            </a:r>
            <a:r>
              <a:rPr lang="ru-RU" sz="1400" b="1" dirty="0" err="1">
                <a:solidFill>
                  <a:srgbClr val="FFFFFF"/>
                </a:solidFill>
              </a:rPr>
              <a:t>детализа-цией</a:t>
            </a:r>
            <a:r>
              <a:rPr lang="ru-RU" sz="1400" b="1" dirty="0">
                <a:solidFill>
                  <a:srgbClr val="FFFFFF"/>
                </a:solidFill>
              </a:rPr>
              <a:t> до даты и объекта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44065" name="Text Box 33"/>
          <p:cNvSpPr txBox="1">
            <a:spLocks noChangeArrowheads="1"/>
          </p:cNvSpPr>
          <p:nvPr/>
        </p:nvSpPr>
        <p:spPr bwMode="black">
          <a:xfrm>
            <a:off x="3109945" y="4089341"/>
            <a:ext cx="1387048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err="1">
                <a:solidFill>
                  <a:srgbClr val="FFFFFF"/>
                </a:solidFill>
              </a:rPr>
              <a:t>Планируе-мые</a:t>
            </a:r>
            <a:r>
              <a:rPr lang="ru-RU" sz="1400" b="1" dirty="0">
                <a:solidFill>
                  <a:srgbClr val="FFFFFF"/>
                </a:solidFill>
              </a:rPr>
              <a:t> </a:t>
            </a:r>
            <a:r>
              <a:rPr lang="ru-RU" sz="1400" b="1" dirty="0" err="1">
                <a:solidFill>
                  <a:srgbClr val="FFFFFF"/>
                </a:solidFill>
              </a:rPr>
              <a:t>пос-тупления</a:t>
            </a:r>
            <a:r>
              <a:rPr lang="ru-RU" sz="1400" b="1" dirty="0">
                <a:solidFill>
                  <a:srgbClr val="FFFFFF"/>
                </a:solidFill>
              </a:rPr>
              <a:t> с </a:t>
            </a:r>
            <a:r>
              <a:rPr lang="ru-RU" sz="1400" b="1" dirty="0" err="1">
                <a:solidFill>
                  <a:srgbClr val="FFFFFF"/>
                </a:solidFill>
              </a:rPr>
              <a:t>детализа-цией</a:t>
            </a:r>
            <a:r>
              <a:rPr lang="ru-RU" sz="1400" b="1" dirty="0">
                <a:solidFill>
                  <a:srgbClr val="FFFFFF"/>
                </a:solidFill>
              </a:rPr>
              <a:t> до даты и объекта</a:t>
            </a:r>
            <a:endParaRPr lang="en-US" sz="1400" b="1" dirty="0">
              <a:solidFill>
                <a:srgbClr val="FFFFFF"/>
              </a:solidFill>
            </a:endParaRPr>
          </a:p>
        </p:txBody>
      </p:sp>
      <p:grpSp>
        <p:nvGrpSpPr>
          <p:cNvPr id="9" name="Группа 50"/>
          <p:cNvGrpSpPr/>
          <p:nvPr/>
        </p:nvGrpSpPr>
        <p:grpSpPr>
          <a:xfrm>
            <a:off x="4782745" y="3211860"/>
            <a:ext cx="2571768" cy="740947"/>
            <a:chOff x="3214678" y="3551652"/>
            <a:chExt cx="2571768" cy="740947"/>
          </a:xfrm>
        </p:grpSpPr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3233730" y="3551652"/>
              <a:ext cx="2552716" cy="740947"/>
              <a:chOff x="3964" y="2071"/>
              <a:chExt cx="1484" cy="330"/>
            </a:xfrm>
          </p:grpSpPr>
          <p:sp>
            <p:nvSpPr>
              <p:cNvPr id="44047" name="AutoShape 15"/>
              <p:cNvSpPr>
                <a:spLocks noChangeArrowheads="1"/>
              </p:cNvSpPr>
              <p:nvPr/>
            </p:nvSpPr>
            <p:spPr bwMode="ltGray">
              <a:xfrm>
                <a:off x="3964" y="2071"/>
                <a:ext cx="1484" cy="33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48" name="AutoShape 16"/>
              <p:cNvSpPr>
                <a:spLocks noChangeArrowheads="1"/>
              </p:cNvSpPr>
              <p:nvPr/>
            </p:nvSpPr>
            <p:spPr bwMode="ltGray">
              <a:xfrm>
                <a:off x="3987" y="2091"/>
                <a:ext cx="1432" cy="134"/>
              </a:xfrm>
              <a:prstGeom prst="roundRect">
                <a:avLst>
                  <a:gd name="adj" fmla="val 283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chemeClr val="accent1">
                      <a:alpha val="7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4066" name="Text Box 34"/>
            <p:cNvSpPr txBox="1">
              <a:spLocks noChangeArrowheads="1"/>
            </p:cNvSpPr>
            <p:nvPr/>
          </p:nvSpPr>
          <p:spPr bwMode="black">
            <a:xfrm>
              <a:off x="3214678" y="3571876"/>
              <a:ext cx="2571768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>
                  <a:solidFill>
                    <a:srgbClr val="F8F8F8"/>
                  </a:solidFill>
                </a:rPr>
                <a:t>Предотвращение кассовых разрывов</a:t>
              </a:r>
              <a:endParaRPr lang="en-US" b="1" dirty="0">
                <a:solidFill>
                  <a:srgbClr val="F8F8F8"/>
                </a:solidFill>
              </a:endParaRPr>
            </a:p>
          </p:txBody>
        </p:sp>
      </p:grpSp>
      <p:grpSp>
        <p:nvGrpSpPr>
          <p:cNvPr id="11" name="Группа 48"/>
          <p:cNvGrpSpPr/>
          <p:nvPr/>
        </p:nvGrpSpPr>
        <p:grpSpPr>
          <a:xfrm>
            <a:off x="4748043" y="3995667"/>
            <a:ext cx="1392024" cy="2379688"/>
            <a:chOff x="3179976" y="4335460"/>
            <a:chExt cx="1392024" cy="1593870"/>
          </a:xfrm>
        </p:grpSpPr>
        <p:sp>
          <p:nvSpPr>
            <p:cNvPr id="44067" name="Rectangle 35"/>
            <p:cNvSpPr>
              <a:spLocks noChangeArrowheads="1"/>
            </p:cNvSpPr>
            <p:nvPr/>
          </p:nvSpPr>
          <p:spPr bwMode="ltGray">
            <a:xfrm>
              <a:off x="3214678" y="4335460"/>
              <a:ext cx="1269986" cy="159387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sy="50000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69" name="Text Box 37"/>
            <p:cNvSpPr txBox="1">
              <a:spLocks noChangeArrowheads="1"/>
            </p:cNvSpPr>
            <p:nvPr/>
          </p:nvSpPr>
          <p:spPr bwMode="black">
            <a:xfrm>
              <a:off x="3179976" y="4429133"/>
              <a:ext cx="1392024" cy="7833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82326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dirty="0">
                  <a:solidFill>
                    <a:srgbClr val="FFFFFF"/>
                  </a:solidFill>
                </a:rPr>
                <a:t>Анализ возможности выполнения заявок на расход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Группа 52"/>
          <p:cNvGrpSpPr/>
          <p:nvPr/>
        </p:nvGrpSpPr>
        <p:grpSpPr>
          <a:xfrm>
            <a:off x="7640267" y="3995667"/>
            <a:ext cx="1428759" cy="2379688"/>
            <a:chOff x="6072199" y="4335460"/>
            <a:chExt cx="1428759" cy="1593870"/>
          </a:xfrm>
        </p:grpSpPr>
        <p:sp>
          <p:nvSpPr>
            <p:cNvPr id="44039" name="Rectangle 7"/>
            <p:cNvSpPr>
              <a:spLocks noChangeArrowheads="1"/>
            </p:cNvSpPr>
            <p:nvPr/>
          </p:nvSpPr>
          <p:spPr bwMode="ltGray">
            <a:xfrm>
              <a:off x="6143636" y="4335460"/>
              <a:ext cx="1269986" cy="159387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sy="50000" kx="2453608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71" name="Text Box 39"/>
            <p:cNvSpPr txBox="1">
              <a:spLocks noChangeArrowheads="1"/>
            </p:cNvSpPr>
            <p:nvPr/>
          </p:nvSpPr>
          <p:spPr bwMode="black">
            <a:xfrm>
              <a:off x="6072199" y="4377396"/>
              <a:ext cx="1428759" cy="9276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82326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dirty="0">
                  <a:solidFill>
                    <a:srgbClr val="FFFFFF"/>
                  </a:solidFill>
                </a:rPr>
                <a:t>Подача заявок конечными участниками с </a:t>
              </a:r>
              <a:r>
                <a:rPr lang="ru-RU" sz="1400" b="1" dirty="0" err="1">
                  <a:solidFill>
                    <a:srgbClr val="FFFFFF"/>
                  </a:solidFill>
                </a:rPr>
                <a:t>последую-щим</a:t>
              </a:r>
              <a:r>
                <a:rPr lang="ru-RU" sz="1400" b="1" dirty="0">
                  <a:solidFill>
                    <a:srgbClr val="FFFFFF"/>
                  </a:solidFill>
                </a:rPr>
                <a:t> </a:t>
              </a:r>
              <a:r>
                <a:rPr lang="ru-RU" sz="1400" b="1" dirty="0" err="1">
                  <a:solidFill>
                    <a:srgbClr val="FFFFFF"/>
                  </a:solidFill>
                </a:rPr>
                <a:t>утвер-ждением</a:t>
              </a:r>
              <a:r>
                <a:rPr lang="ru-RU" sz="1400" b="1" dirty="0">
                  <a:solidFill>
                    <a:srgbClr val="FFFFFF"/>
                  </a:solidFill>
                </a:rPr>
                <a:t> </a:t>
              </a:r>
              <a:r>
                <a:rPr lang="ru-RU" sz="1400" b="1" dirty="0" err="1">
                  <a:solidFill>
                    <a:srgbClr val="FFFFFF"/>
                  </a:solidFill>
                </a:rPr>
                <a:t>руковод-ством</a:t>
              </a:r>
              <a:endParaRPr lang="ru-RU" sz="1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53"/>
          <p:cNvGrpSpPr/>
          <p:nvPr/>
        </p:nvGrpSpPr>
        <p:grpSpPr>
          <a:xfrm>
            <a:off x="8997587" y="3995667"/>
            <a:ext cx="1357322" cy="2379688"/>
            <a:chOff x="7429520" y="4335460"/>
            <a:chExt cx="1357322" cy="1593870"/>
          </a:xfrm>
        </p:grpSpPr>
        <p:sp>
          <p:nvSpPr>
            <p:cNvPr id="44038" name="Rectangle 6"/>
            <p:cNvSpPr>
              <a:spLocks noChangeArrowheads="1"/>
            </p:cNvSpPr>
            <p:nvPr/>
          </p:nvSpPr>
          <p:spPr bwMode="ltGray">
            <a:xfrm>
              <a:off x="7445418" y="4335460"/>
              <a:ext cx="1269986" cy="159387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sy="50000" kx="2453608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72" name="Text Box 40"/>
            <p:cNvSpPr txBox="1">
              <a:spLocks noChangeArrowheads="1"/>
            </p:cNvSpPr>
            <p:nvPr/>
          </p:nvSpPr>
          <p:spPr bwMode="black">
            <a:xfrm>
              <a:off x="7429520" y="4446048"/>
              <a:ext cx="1357322" cy="9276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82326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dirty="0">
                  <a:solidFill>
                    <a:srgbClr val="FFFFFF"/>
                  </a:solidFill>
                </a:rPr>
                <a:t>Контроль фактических операций на наличие планового разрешения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4073" name="Text Box 41"/>
          <p:cNvSpPr txBox="1">
            <a:spLocks noChangeArrowheads="1"/>
          </p:cNvSpPr>
          <p:nvPr/>
        </p:nvSpPr>
        <p:spPr bwMode="black">
          <a:xfrm>
            <a:off x="4282679" y="2291247"/>
            <a:ext cx="35719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00000"/>
                </a:solidFill>
              </a:rPr>
              <a:t>Возможности планирования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44075" name="AutoShape 43"/>
          <p:cNvCxnSpPr>
            <a:cxnSpLocks noChangeShapeType="1"/>
            <a:stCxn id="44050" idx="2"/>
            <a:endCxn id="44047" idx="0"/>
          </p:cNvCxnSpPr>
          <p:nvPr/>
        </p:nvCxnSpPr>
        <p:spPr bwMode="black">
          <a:xfrm rot="5400000">
            <a:off x="5910466" y="3042582"/>
            <a:ext cx="336966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44" name="Text Box 4"/>
          <p:cNvSpPr txBox="1">
            <a:spLocks noChangeArrowheads="1"/>
          </p:cNvSpPr>
          <p:nvPr/>
        </p:nvSpPr>
        <p:spPr bwMode="gray">
          <a:xfrm>
            <a:off x="1595422" y="1028234"/>
            <a:ext cx="9001156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Система предоставляет все необходимые средства для обеспечения прозрачности движения денежных средств и предотвращения нецелевого использования</a:t>
            </a:r>
            <a:endParaRPr lang="en-US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4" name="Группа 49"/>
          <p:cNvGrpSpPr/>
          <p:nvPr/>
        </p:nvGrpSpPr>
        <p:grpSpPr>
          <a:xfrm>
            <a:off x="5997191" y="3946462"/>
            <a:ext cx="1357322" cy="2428888"/>
            <a:chOff x="4429124" y="4302506"/>
            <a:chExt cx="1357322" cy="1626824"/>
          </a:xfrm>
        </p:grpSpPr>
        <p:sp>
          <p:nvSpPr>
            <p:cNvPr id="44068" name="Rectangle 36"/>
            <p:cNvSpPr>
              <a:spLocks noChangeArrowheads="1"/>
            </p:cNvSpPr>
            <p:nvPr/>
          </p:nvSpPr>
          <p:spPr bwMode="ltGray">
            <a:xfrm>
              <a:off x="4516460" y="4335460"/>
              <a:ext cx="1269986" cy="159387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sy="50000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70" name="Text Box 38"/>
            <p:cNvSpPr txBox="1">
              <a:spLocks noChangeArrowheads="1"/>
            </p:cNvSpPr>
            <p:nvPr/>
          </p:nvSpPr>
          <p:spPr bwMode="black">
            <a:xfrm>
              <a:off x="4429124" y="4302506"/>
              <a:ext cx="1357322" cy="15048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82326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dirty="0" err="1">
                  <a:solidFill>
                    <a:srgbClr val="FFFFFF"/>
                  </a:solidFill>
                </a:rPr>
                <a:t>Резервиро-вание</a:t>
              </a:r>
              <a:r>
                <a:rPr lang="ru-RU" sz="1400" b="1" dirty="0">
                  <a:solidFill>
                    <a:srgbClr val="FFFFFF"/>
                  </a:solidFill>
                </a:rPr>
                <a:t> средств под исполнение важных платежей. </a:t>
              </a:r>
              <a:r>
                <a:rPr lang="ru-RU" sz="1400" b="1" dirty="0">
                  <a:solidFill>
                    <a:srgbClr val="FFFFFF"/>
                  </a:solidFill>
                </a:rPr>
                <a:t> </a:t>
              </a:r>
              <a:r>
                <a:rPr lang="ru-RU" sz="1400" b="1" dirty="0">
                  <a:solidFill>
                    <a:srgbClr val="FFFFFF"/>
                  </a:solidFill>
                </a:rPr>
                <a:t>Размещение заявок в планах поступления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534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5" grpId="0" animBg="1"/>
      <p:bldP spid="44056" grpId="0" animBg="1"/>
      <p:bldP spid="44063" grpId="0"/>
      <p:bldP spid="44064" grpId="0"/>
      <p:bldP spid="440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2497902" y="1712090"/>
            <a:ext cx="6500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000" b="1" dirty="0"/>
              <a:t>Концепция планирования и контроля поступлений</a:t>
            </a:r>
          </a:p>
        </p:txBody>
      </p:sp>
      <p:pic>
        <p:nvPicPr>
          <p:cNvPr id="11274" name="Рисунок 59" descr="1295510804_preferences-system-tim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7969" y="5280026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Рисунок 61" descr="1295503062_2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621" y="2708276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Прямая соединительная линия 62"/>
          <p:cNvCxnSpPr/>
          <p:nvPr/>
        </p:nvCxnSpPr>
        <p:spPr>
          <a:xfrm>
            <a:off x="4452931" y="3143250"/>
            <a:ext cx="714375" cy="1588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7" name="Picture 4" descr="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9787" y="2708276"/>
            <a:ext cx="7064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0" name="Прямая соединительная линия 69"/>
          <p:cNvCxnSpPr/>
          <p:nvPr/>
        </p:nvCxnSpPr>
        <p:spPr>
          <a:xfrm>
            <a:off x="8553443" y="3141664"/>
            <a:ext cx="500062" cy="158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9" name="Рисунок 70" descr="1301472151_user-trash-ful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1619" y="4071939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71"/>
          <p:cNvSpPr txBox="1"/>
          <p:nvPr/>
        </p:nvSpPr>
        <p:spPr>
          <a:xfrm>
            <a:off x="2881290" y="2690336"/>
            <a:ext cx="1755791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b="1" dirty="0"/>
              <a:t>Регистрация плановых поступлений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381752" y="2571745"/>
            <a:ext cx="2171691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b="1" dirty="0"/>
              <a:t>Регистрация фактических поступлений на основании плана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381752" y="3929067"/>
            <a:ext cx="2143140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/>
              <a:t>Закрытие (отмена) планов по недовыполненным / отмененным планам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381752" y="5357826"/>
            <a:ext cx="2143140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b="1" dirty="0"/>
              <a:t>Учет изменения планов поступлений</a:t>
            </a: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8553443" y="4500564"/>
            <a:ext cx="500062" cy="158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4667243" y="4500564"/>
            <a:ext cx="500062" cy="158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2666974" y="5643564"/>
            <a:ext cx="2500333" cy="15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>
            <a:off x="1560486" y="4537076"/>
            <a:ext cx="221297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7775568" y="4392613"/>
            <a:ext cx="2500313" cy="1588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10800000" flipV="1">
            <a:off x="8453430" y="5643564"/>
            <a:ext cx="571500" cy="158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5400000">
            <a:off x="3985412" y="3821907"/>
            <a:ext cx="1358900" cy="158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2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Планирование поступлений ДС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996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017" y="1107122"/>
            <a:ext cx="8148211" cy="4489519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Заявка на расходование средств</a:t>
            </a:r>
            <a:br>
              <a:rPr lang="ru-RU" dirty="0"/>
            </a:br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088622" y="3935393"/>
            <a:ext cx="4464496" cy="2786082"/>
          </a:xfrm>
          <a:prstGeom prst="wedgeRoundRectCallout">
            <a:avLst>
              <a:gd name="adj1" fmla="val -58323"/>
              <a:gd name="adj2" fmla="val -38518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ru-RU" sz="1600" dirty="0">
                <a:ln w="1905"/>
                <a:solidFill>
                  <a:schemeClr val="tx1"/>
                </a:solidFill>
              </a:rPr>
              <a:t>Планировать расходы денежных средств предприятия можно, при помощи документа </a:t>
            </a:r>
            <a:r>
              <a:rPr lang="ru-RU" sz="1600" b="1" dirty="0">
                <a:ln w="1905"/>
                <a:solidFill>
                  <a:schemeClr val="tx1"/>
                </a:solidFill>
              </a:rPr>
              <a:t>«Заявка на расходование средств»</a:t>
            </a:r>
            <a:r>
              <a:rPr lang="ru-RU" sz="1600" dirty="0">
                <a:ln w="1905"/>
                <a:solidFill>
                  <a:schemeClr val="tx1"/>
                </a:solidFill>
              </a:rPr>
              <a:t>. В данном документе </a:t>
            </a:r>
            <a:r>
              <a:rPr lang="ru-RU" sz="1600" dirty="0">
                <a:ln w="1905"/>
                <a:solidFill>
                  <a:schemeClr val="tx1"/>
                </a:solidFill>
              </a:rPr>
              <a:t>отражаются предполагаемые платежи: </a:t>
            </a:r>
            <a:r>
              <a:rPr lang="ru-RU" sz="1600" dirty="0">
                <a:ln w="1905"/>
                <a:solidFill>
                  <a:schemeClr val="tx1"/>
                </a:solidFill>
              </a:rPr>
              <a:t>оплата поставщикам, выплата з/п, </a:t>
            </a:r>
            <a:r>
              <a:rPr lang="ru-RU" sz="1600" dirty="0">
                <a:ln w="1905"/>
                <a:solidFill>
                  <a:schemeClr val="tx1"/>
                </a:solidFill>
              </a:rPr>
              <a:t>расчеты </a:t>
            </a:r>
            <a:r>
              <a:rPr lang="ru-RU" sz="1600" dirty="0">
                <a:ln w="1905"/>
                <a:solidFill>
                  <a:schemeClr val="tx1"/>
                </a:solidFill>
              </a:rPr>
              <a:t>по кредитам и </a:t>
            </a:r>
            <a:r>
              <a:rPr lang="ru-RU" sz="1600" dirty="0">
                <a:ln w="1905"/>
                <a:solidFill>
                  <a:schemeClr val="tx1"/>
                </a:solidFill>
              </a:rPr>
              <a:t>т.д., которые произойдут в ближайшее время. Документ может использоваться для повышения платежной дисциплины, а также для связи между инициаторами платежей, контролирующими лицами, и исполнителями платежей</a:t>
            </a:r>
            <a:endParaRPr lang="ru-RU" sz="1600" dirty="0">
              <a:ln w="1905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5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539" y="1262057"/>
            <a:ext cx="8149937" cy="402541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Предотвращение </a:t>
            </a:r>
            <a:r>
              <a:rPr lang="ru-RU" dirty="0" smtClean="0"/>
              <a:t>кассового разрыва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110719" y="3988970"/>
            <a:ext cx="4499992" cy="2232249"/>
          </a:xfrm>
          <a:prstGeom prst="wedgeRoundRectCallout">
            <a:avLst>
              <a:gd name="adj1" fmla="val -63648"/>
              <a:gd name="adj2" fmla="val -36221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600" dirty="0">
                <a:ln w="1905"/>
                <a:solidFill>
                  <a:schemeClr val="tx1"/>
                </a:solidFill>
              </a:rPr>
              <a:t>Для </a:t>
            </a:r>
            <a:r>
              <a:rPr lang="ru-RU" sz="1600" b="1" dirty="0">
                <a:ln w="1905"/>
                <a:solidFill>
                  <a:schemeClr val="tx1"/>
                </a:solidFill>
              </a:rPr>
              <a:t>предотвращения кассовых разрывов </a:t>
            </a:r>
            <a:r>
              <a:rPr lang="ru-RU" sz="1600" dirty="0">
                <a:ln w="1905"/>
                <a:solidFill>
                  <a:schemeClr val="tx1"/>
                </a:solidFill>
              </a:rPr>
              <a:t>важные платежи можно обеспечить резервированием или размещением платежа в будущих </a:t>
            </a:r>
            <a:r>
              <a:rPr lang="ru-RU" sz="1600" dirty="0">
                <a:ln w="1905"/>
                <a:solidFill>
                  <a:schemeClr val="tx1"/>
                </a:solidFill>
              </a:rPr>
              <a:t>поступлениях. Т.е. система позволяет зарезервировать денежных средства в кассе или на банковском счете для наиболее важных планируемых платежей. Данные денежные средства нельзя будет расходовать только по целевому назначению. </a:t>
            </a:r>
            <a:endParaRPr lang="ru-RU" sz="1600" dirty="0">
              <a:ln w="1905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00" y="2374225"/>
            <a:ext cx="9932699" cy="352292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Закрытие планируемых расходов</a:t>
            </a:r>
            <a:br>
              <a:rPr lang="ru-RU" dirty="0"/>
            </a:br>
            <a:endParaRPr lang="ru-RU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295800" y="1058703"/>
            <a:ext cx="6192688" cy="1339471"/>
          </a:xfrm>
          <a:prstGeom prst="wedgeRoundRectCallout">
            <a:avLst>
              <a:gd name="adj1" fmla="val -23103"/>
              <a:gd name="adj2" fmla="val 74540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600" dirty="0">
                <a:ln w="1905"/>
                <a:solidFill>
                  <a:schemeClr val="tx1"/>
                </a:solidFill>
              </a:rPr>
              <a:t>Если в ходе финансово-хозяйственной деятельности компания отменяет какой - либо запланированный платеж или меняет сумму расходов в меньшую сторону, имеется возможность частично или  полностью закрыть планируемые «Заявки на расход средств», при помощи документа </a:t>
            </a:r>
            <a:r>
              <a:rPr lang="ru-RU" sz="1600" b="1" dirty="0">
                <a:ln w="1905"/>
                <a:solidFill>
                  <a:schemeClr val="tx1"/>
                </a:solidFill>
              </a:rPr>
              <a:t>«Закрытие заявок на расходование средств». </a:t>
            </a:r>
            <a:endParaRPr lang="ru-RU" sz="1600" b="1" dirty="0">
              <a:ln w="1905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1809720" y="1099257"/>
            <a:ext cx="821537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/>
              <a:t>Концепция планирования и контроля расхода денежных средств</a:t>
            </a:r>
          </a:p>
        </p:txBody>
      </p:sp>
      <p:pic>
        <p:nvPicPr>
          <p:cNvPr id="16394" name="Рисунок 59" descr="1295510804_preferences-system-tim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2430" y="3878982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Рисунок 61" descr="1295503062_2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6080" y="1807294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Прямая соединительная линия 62"/>
          <p:cNvCxnSpPr/>
          <p:nvPr/>
        </p:nvCxnSpPr>
        <p:spPr>
          <a:xfrm>
            <a:off x="3595670" y="2242264"/>
            <a:ext cx="2686096" cy="1592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7" name="Picture 4" descr="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5407" y="1807294"/>
            <a:ext cx="7064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0" name="Прямая соединительная линия 69"/>
          <p:cNvCxnSpPr/>
          <p:nvPr/>
        </p:nvCxnSpPr>
        <p:spPr>
          <a:xfrm>
            <a:off x="9667904" y="2240682"/>
            <a:ext cx="500062" cy="158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9" name="Рисунок 70" descr="1301472151_user-trash-ful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96080" y="2885207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71"/>
          <p:cNvSpPr txBox="1"/>
          <p:nvPr/>
        </p:nvSpPr>
        <p:spPr>
          <a:xfrm>
            <a:off x="2238330" y="1789353"/>
            <a:ext cx="14970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/>
              <a:t>Регистрация заявок на расходование денежных средств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281900" y="1670760"/>
            <a:ext cx="2386004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/>
              <a:t>Регистрация фактических расходов на основании плана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210461" y="2742331"/>
            <a:ext cx="2428892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/>
              <a:t>Закрытие (отмена) планов по недовыполненным / отмененным планам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281899" y="3956777"/>
            <a:ext cx="2357454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/>
              <a:t>Учет изменения планов расхода ДС</a:t>
            </a: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9667904" y="3313832"/>
            <a:ext cx="500062" cy="158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5781704" y="3313832"/>
            <a:ext cx="500062" cy="158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1952594" y="4242518"/>
            <a:ext cx="4357721" cy="1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>
            <a:off x="630999" y="3849612"/>
            <a:ext cx="2643188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8675716" y="3705943"/>
            <a:ext cx="2928938" cy="1588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10800000" flipV="1">
            <a:off x="9567891" y="4242518"/>
            <a:ext cx="571500" cy="1588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09720" y="6253484"/>
            <a:ext cx="8715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По желанию предприятия, утверждение заявок на расходование средств может быть регламентировано при помощи подсистемы управления согласованием и утверждением документов.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5243542" y="2777257"/>
            <a:ext cx="1071563" cy="158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12" name="Рисунок 29" descr="1295510834_55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96080" y="4807669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7281899" y="4862317"/>
            <a:ext cx="2357454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/>
              <a:t>Зарезервированные и размещенные ДС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10800000" flipV="1">
            <a:off x="9567891" y="5169618"/>
            <a:ext cx="571500" cy="1588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952594" y="5171206"/>
            <a:ext cx="4357721" cy="1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3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Планирование платежей</a:t>
            </a:r>
            <a:endParaRPr lang="ru-RU" sz="3600" dirty="0"/>
          </a:p>
        </p:txBody>
      </p:sp>
      <p:sp>
        <p:nvSpPr>
          <p:cNvPr id="40" name="TextBox 39"/>
          <p:cNvSpPr txBox="1"/>
          <p:nvPr/>
        </p:nvSpPr>
        <p:spPr>
          <a:xfrm>
            <a:off x="3667108" y="3313835"/>
            <a:ext cx="18145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/>
              <a:t>Формирование плана платежей</a:t>
            </a:r>
            <a:endParaRPr lang="ru-RU" sz="1600" b="1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rot="5400000">
            <a:off x="3346435" y="2777253"/>
            <a:ext cx="1071563" cy="158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 flipH="1" flipV="1">
            <a:off x="4560083" y="2778049"/>
            <a:ext cx="1071570" cy="1588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0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674" y="1195595"/>
            <a:ext cx="8300656" cy="377302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46674" y="438105"/>
            <a:ext cx="9404940" cy="579120"/>
          </a:xfrm>
        </p:spPr>
        <p:txBody>
          <a:bodyPr>
            <a:normAutofit fontScale="90000"/>
          </a:bodyPr>
          <a:lstStyle/>
          <a:p>
            <a:r>
              <a:rPr lang="ru-RU" dirty="0"/>
              <a:t>Планируемые </a:t>
            </a:r>
            <a:r>
              <a:rPr lang="ru-RU" dirty="0" smtClean="0"/>
              <a:t>поступления денежных </a:t>
            </a:r>
            <a:r>
              <a:rPr lang="ru-RU" dirty="0"/>
              <a:t>средств</a:t>
            </a:r>
            <a:br>
              <a:rPr lang="ru-RU" dirty="0"/>
            </a:br>
            <a:endParaRPr lang="ru-RU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052800" y="4968621"/>
            <a:ext cx="6192688" cy="1339471"/>
          </a:xfrm>
          <a:prstGeom prst="wedgeRoundRectCallout">
            <a:avLst>
              <a:gd name="adj1" fmla="val -8021"/>
              <a:gd name="adj2" fmla="val -79414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600" dirty="0">
                <a:ln w="1905"/>
                <a:solidFill>
                  <a:schemeClr val="tx1"/>
                </a:solidFill>
              </a:rPr>
              <a:t>Для планирования будущих поступлений денежных средств в подсистеме «Казначейство» имеется специальный документ </a:t>
            </a:r>
            <a:r>
              <a:rPr lang="ru-RU" sz="1600" b="1" dirty="0">
                <a:ln w="1905"/>
                <a:solidFill>
                  <a:schemeClr val="tx1"/>
                </a:solidFill>
              </a:rPr>
              <a:t>«Планируемые поступления денежных средств». </a:t>
            </a:r>
            <a:r>
              <a:rPr lang="ru-RU" sz="1600" dirty="0">
                <a:ln w="1905"/>
                <a:solidFill>
                  <a:schemeClr val="tx1"/>
                </a:solidFill>
              </a:rPr>
              <a:t>В документе указывается сумма и источник поступления денежных средств. </a:t>
            </a:r>
            <a:endParaRPr lang="ru-RU" sz="1600" dirty="0">
              <a:ln w="1905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1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о брендбукингу Рейтинг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по брендбукингу Рейтинг 2</Template>
  <TotalTime>67</TotalTime>
  <Words>799</Words>
  <Application>Microsoft Office PowerPoint</Application>
  <PresentationFormat>Широкоэкранный</PresentationFormat>
  <Paragraphs>90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Wingdings</vt:lpstr>
      <vt:lpstr>Шаблон по брендбукингу Рейтинг</vt:lpstr>
      <vt:lpstr>Линейка «1С-Рейтинг: Финансы и Бюджетирование» Казначейство</vt:lpstr>
      <vt:lpstr>Задачи, решаемые для руководства компании</vt:lpstr>
      <vt:lpstr>Планирование движения денежных средств </vt:lpstr>
      <vt:lpstr>Планирование поступлений ДС</vt:lpstr>
      <vt:lpstr>Заявка на расходование средств </vt:lpstr>
      <vt:lpstr>Предотвращение кассового разрыва </vt:lpstr>
      <vt:lpstr>Закрытие планируемых расходов </vt:lpstr>
      <vt:lpstr>Планирование платежей</vt:lpstr>
      <vt:lpstr>Планируемые поступления денежных средств </vt:lpstr>
      <vt:lpstr>Контроль за движением денежных средств </vt:lpstr>
      <vt:lpstr>Контрольные и учетные функции</vt:lpstr>
      <vt:lpstr>Платежный календарь </vt:lpstr>
      <vt:lpstr>Платежный календарь </vt:lpstr>
      <vt:lpstr>Анализ движения денежных средств </vt:lpstr>
      <vt:lpstr>Аналитические возможности</vt:lpstr>
      <vt:lpstr>Формирование плана платежей </vt:lpstr>
      <vt:lpstr>Анализ доступности денежных средств </vt:lpstr>
      <vt:lpstr>Спасибо за внимание!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Линейка «1С-Рейтинг: Финансы и Бюджетирование» Казначейство</dc:title>
  <dc:creator>Ольга Н. Михальчук</dc:creator>
  <cp:lastModifiedBy>Ольга Н. Михальчук</cp:lastModifiedBy>
  <cp:revision>11</cp:revision>
  <dcterms:created xsi:type="dcterms:W3CDTF">2025-05-08T08:43:19Z</dcterms:created>
  <dcterms:modified xsi:type="dcterms:W3CDTF">2025-05-08T09:51:09Z</dcterms:modified>
</cp:coreProperties>
</file>